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1"/>
  </p:notesMasterIdLst>
  <p:sldIdLst>
    <p:sldId id="256" r:id="rId2"/>
    <p:sldId id="281" r:id="rId3"/>
    <p:sldId id="300" r:id="rId4"/>
    <p:sldId id="258" r:id="rId5"/>
    <p:sldId id="294" r:id="rId6"/>
    <p:sldId id="295" r:id="rId7"/>
    <p:sldId id="260" r:id="rId8"/>
    <p:sldId id="261" r:id="rId9"/>
    <p:sldId id="262" r:id="rId10"/>
    <p:sldId id="263" r:id="rId11"/>
    <p:sldId id="290" r:id="rId12"/>
    <p:sldId id="264" r:id="rId13"/>
    <p:sldId id="265" r:id="rId14"/>
    <p:sldId id="266" r:id="rId15"/>
    <p:sldId id="267" r:id="rId16"/>
    <p:sldId id="268" r:id="rId17"/>
    <p:sldId id="289" r:id="rId18"/>
    <p:sldId id="286" r:id="rId19"/>
    <p:sldId id="269" r:id="rId20"/>
    <p:sldId id="280" r:id="rId21"/>
    <p:sldId id="270" r:id="rId22"/>
    <p:sldId id="271" r:id="rId23"/>
    <p:sldId id="273" r:id="rId24"/>
    <p:sldId id="283" r:id="rId25"/>
    <p:sldId id="291" r:id="rId26"/>
    <p:sldId id="282" r:id="rId27"/>
    <p:sldId id="296" r:id="rId28"/>
    <p:sldId id="299" r:id="rId29"/>
    <p:sldId id="30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8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939"/>
    <p:restoredTop sz="59289"/>
  </p:normalViewPr>
  <p:slideViewPr>
    <p:cSldViewPr snapToGrid="0" snapToObjects="1">
      <p:cViewPr varScale="1">
        <p:scale>
          <a:sx n="79" d="100"/>
          <a:sy n="79" d="100"/>
        </p:scale>
        <p:origin x="-104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301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19DF08-D4BF-CD4B-8C97-4B77E9DF29C3}" type="datetimeFigureOut">
              <a:rPr lang="en-US" smtClean="0"/>
              <a:t>4/7/17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2EEEDD-A2D4-A540-BD4B-B4091D1710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52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[Code</a:t>
            </a:r>
            <a:r>
              <a:rPr lang="en-US" baseline="0" dirty="0" smtClean="0"/>
              <a:t> by Juliette Forman, HMC 2018]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2EEEDD-A2D4-A540-BD4B-B4091D1710F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1909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I’m not attached to this title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2EEEDD-A2D4-A540-BD4B-B4091D1710F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34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-112" charset="0"/>
                <a:cs typeface="Arial" charset="0"/>
              </a:defRPr>
            </a:lvl9pPr>
          </a:lstStyle>
          <a:p>
            <a:pPr eaLnBrk="1" hangingPunct="1"/>
            <a:fld id="{1F0AE578-76DF-4E5D-B853-DE596ED3197A}" type="slidenum">
              <a:rPr lang="en-US">
                <a:solidFill>
                  <a:prstClr val="black"/>
                </a:solidFill>
                <a:latin typeface="Arial" charset="0"/>
              </a:rPr>
              <a:pPr eaLnBrk="1" hangingPunct="1"/>
              <a:t>29</a:t>
            </a:fld>
            <a:endParaRPr lang="en-US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378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37892" name="Rectangle 3"/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275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316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1899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7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46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222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48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09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2819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151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452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6FFC4-45B2-3B45-8DC7-BB4AAEDC90F5}" type="datetimeFigureOut">
              <a:rPr lang="en-US" smtClean="0"/>
              <a:t>4/7/17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4EBC4-6634-4D43-A1DC-4011CBCC36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6.jpeg"/><Relationship Id="rId6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5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tinyurl.com/cs5greenHW" TargetMode="External"/><Relationship Id="rId4" Type="http://schemas.openxmlformats.org/officeDocument/2006/relationships/hyperlink" Target="https://sites.google.com/a/g.hmc.edu/bio52/" TargetMode="External"/><Relationship Id="rId5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cs.hmc.edu/cs5green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8264" y="389958"/>
            <a:ext cx="10495472" cy="1200223"/>
          </a:xfrm>
        </p:spPr>
        <p:txBody>
          <a:bodyPr/>
          <a:lstStyle/>
          <a:p>
            <a:r>
              <a:rPr lang="en-US" dirty="0"/>
              <a:t>Computing + Biology = Discovery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1831649"/>
            <a:ext cx="9144000" cy="1655762"/>
          </a:xfrm>
        </p:spPr>
        <p:txBody>
          <a:bodyPr>
            <a:normAutofit/>
          </a:bodyPr>
          <a:lstStyle/>
          <a:p>
            <a:r>
              <a:rPr lang="en-US" sz="2800" dirty="0" smtClean="0"/>
              <a:t>Ran </a:t>
            </a:r>
            <a:r>
              <a:rPr lang="en-US" sz="2800" dirty="0"/>
              <a:t>“Ron” Libeskind-Hadas, Department of Computer </a:t>
            </a:r>
            <a:r>
              <a:rPr lang="en-US" sz="2800" dirty="0" smtClean="0"/>
              <a:t>Science</a:t>
            </a:r>
          </a:p>
          <a:p>
            <a:r>
              <a:rPr lang="en-US" sz="2800" dirty="0"/>
              <a:t>Eliot Bush, Department of </a:t>
            </a:r>
            <a:r>
              <a:rPr lang="en-US" sz="2800" dirty="0" smtClean="0"/>
              <a:t>Biology</a:t>
            </a:r>
            <a:endParaRPr lang="en-US" sz="2800" dirty="0"/>
          </a:p>
          <a:p>
            <a:r>
              <a:rPr lang="en-US" sz="2800" dirty="0"/>
              <a:t>Harvey </a:t>
            </a:r>
            <a:r>
              <a:rPr lang="en-US" sz="2800" dirty="0" err="1"/>
              <a:t>Mudd</a:t>
            </a:r>
            <a:r>
              <a:rPr lang="en-US" sz="2800" dirty="0"/>
              <a:t> </a:t>
            </a:r>
            <a:r>
              <a:rPr lang="en-US" sz="2800" dirty="0" smtClean="0"/>
              <a:t>College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>
          <a:xfrm>
            <a:off x="9183685" y="108427"/>
            <a:ext cx="2586299" cy="557624"/>
          </a:xfrm>
          <a:prstGeom prst="wedgeRoundRectCallout">
            <a:avLst>
              <a:gd name="adj1" fmla="val -33408"/>
              <a:gd name="adj2" fmla="val 95833"/>
              <a:gd name="adj3" fmla="val 16667"/>
            </a:avLst>
          </a:prstGeom>
          <a:solidFill>
            <a:schemeClr val="tx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FFD866"/>
                </a:solidFill>
              </a:rPr>
              <a:t>In the freshman year!</a:t>
            </a:r>
            <a:endParaRPr lang="en-US" dirty="0">
              <a:solidFill>
                <a:srgbClr val="FFD866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463" y="4205652"/>
            <a:ext cx="3700128" cy="246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597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75521" cy="2017824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 Evolution of Modern Humans</a:t>
            </a:r>
          </a:p>
          <a:p>
            <a:pPr lvl="1"/>
            <a:r>
              <a:rPr lang="en-US" sz="2800" dirty="0"/>
              <a:t>Algorithms for inferring phylogenetic trees</a:t>
            </a:r>
          </a:p>
          <a:p>
            <a:pPr lvl="1"/>
            <a:r>
              <a:rPr lang="en-US" sz="2800" dirty="0"/>
              <a:t>Recursive algorithms for rendering and analyzing phylogenetic trees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 rot="5400000">
            <a:off x="1351206" y="2528054"/>
            <a:ext cx="3180991" cy="525210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70601" y="5098496"/>
            <a:ext cx="375970" cy="58745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78474" y="937003"/>
            <a:ext cx="94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 weeks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RNA Folding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275725"/>
            <a:ext cx="10515600" cy="4351338"/>
          </a:xfrm>
        </p:spPr>
        <p:txBody>
          <a:bodyPr/>
          <a:lstStyle/>
          <a:p>
            <a:r>
              <a:rPr lang="en-US" dirty="0" smtClean="0"/>
              <a:t>Implement </a:t>
            </a:r>
            <a:r>
              <a:rPr lang="en-US" dirty="0" err="1" smtClean="0"/>
              <a:t>Nussinov</a:t>
            </a:r>
            <a:r>
              <a:rPr lang="en-US" dirty="0"/>
              <a:t> </a:t>
            </a:r>
            <a:r>
              <a:rPr lang="en-US" dirty="0" smtClean="0"/>
              <a:t>RNA folding algorithm</a:t>
            </a:r>
          </a:p>
          <a:p>
            <a:r>
              <a:rPr lang="en-US" dirty="0" smtClean="0"/>
              <a:t>Augment the algorithm to compute and display the fold</a:t>
            </a:r>
          </a:p>
          <a:p>
            <a:r>
              <a:rPr lang="en-US" dirty="0" smtClean="0"/>
              <a:t>Analyze HIV pol gene to find areas of high secondary structure</a:t>
            </a:r>
          </a:p>
          <a:p>
            <a:r>
              <a:rPr lang="en-US" dirty="0" smtClean="0"/>
              <a:t>Use a randomization experiment to compute empirical p-value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349563" y="240269"/>
            <a:ext cx="4519731" cy="25946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22524" y="949332"/>
            <a:ext cx="853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  <a:r>
              <a:rPr lang="en-US" dirty="0" smtClean="0"/>
              <a:t>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54910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Breadth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Object-oriented </a:t>
            </a:r>
            <a:r>
              <a:rPr lang="en-US" sz="3200" dirty="0" smtClean="0"/>
              <a:t>design </a:t>
            </a:r>
            <a:endParaRPr lang="en-US" sz="3200" dirty="0"/>
          </a:p>
          <a:p>
            <a:r>
              <a:rPr lang="en-US" sz="3200" dirty="0" smtClean="0"/>
              <a:t>How </a:t>
            </a:r>
            <a:r>
              <a:rPr lang="en-US" sz="3200" dirty="0"/>
              <a:t>computers work</a:t>
            </a:r>
          </a:p>
          <a:p>
            <a:r>
              <a:rPr lang="en-US" sz="3200" dirty="0"/>
              <a:t>What are the limits </a:t>
            </a:r>
            <a:r>
              <a:rPr lang="en-US" sz="3200" dirty="0" smtClean="0"/>
              <a:t>of </a:t>
            </a:r>
            <a:r>
              <a:rPr lang="en-US" sz="3200" dirty="0"/>
              <a:t>what computers can do?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162" y="4033872"/>
            <a:ext cx="5443189" cy="272159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4023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Capstone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825625"/>
            <a:ext cx="11107085" cy="4351338"/>
          </a:xfrm>
        </p:spPr>
        <p:txBody>
          <a:bodyPr/>
          <a:lstStyle/>
          <a:p>
            <a:r>
              <a:rPr lang="en-US" sz="3200" dirty="0"/>
              <a:t>Inferring gene regulatory networks using maximum likelihood</a:t>
            </a:r>
          </a:p>
          <a:p>
            <a:r>
              <a:rPr lang="en-US" sz="3200" dirty="0"/>
              <a:t>Designing primers to “fingerprint” bacterial strains</a:t>
            </a:r>
          </a:p>
          <a:p>
            <a:r>
              <a:rPr lang="en-US" sz="3200" dirty="0"/>
              <a:t>Object-oriented genetic algorithms for robot control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166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 Regulatory </a:t>
            </a:r>
            <a:r>
              <a:rPr lang="en-US" dirty="0" smtClean="0"/>
              <a:t>Networks using Maximum Likelihood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756857" y="6515172"/>
            <a:ext cx="3435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90"/>
                </a:solidFill>
              </a:rPr>
              <a:t>Courtesy of Prof. Russell Schwartz</a:t>
            </a:r>
            <a:endParaRPr lang="en-US" dirty="0">
              <a:solidFill>
                <a:srgbClr val="00009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5676512"/>
            <a:ext cx="818388" cy="818388"/>
          </a:xfrm>
          <a:prstGeom prst="rect">
            <a:avLst/>
          </a:prstGeom>
        </p:spPr>
      </p:pic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930275" y="1974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1684338" y="1974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1311275" y="1974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0" name="Rectangle 10"/>
          <p:cNvSpPr>
            <a:spLocks noChangeArrowheads="1"/>
          </p:cNvSpPr>
          <p:nvPr/>
        </p:nvSpPr>
        <p:spPr bwMode="auto">
          <a:xfrm>
            <a:off x="2065338" y="1974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2446338" y="1974850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2835275" y="1974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3" name="Rectangle 5"/>
          <p:cNvSpPr>
            <a:spLocks noChangeArrowheads="1"/>
          </p:cNvSpPr>
          <p:nvPr/>
        </p:nvSpPr>
        <p:spPr bwMode="auto">
          <a:xfrm>
            <a:off x="3208338" y="1974850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4" name="Rectangle 10"/>
          <p:cNvSpPr>
            <a:spLocks noChangeArrowheads="1"/>
          </p:cNvSpPr>
          <p:nvPr/>
        </p:nvSpPr>
        <p:spPr bwMode="auto">
          <a:xfrm>
            <a:off x="3589338" y="1974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5" name="Rectangle 10"/>
          <p:cNvSpPr>
            <a:spLocks noChangeArrowheads="1"/>
          </p:cNvSpPr>
          <p:nvPr/>
        </p:nvSpPr>
        <p:spPr bwMode="auto">
          <a:xfrm>
            <a:off x="922338" y="236378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6" name="Rectangle 5"/>
          <p:cNvSpPr>
            <a:spLocks noChangeArrowheads="1"/>
          </p:cNvSpPr>
          <p:nvPr/>
        </p:nvSpPr>
        <p:spPr bwMode="auto">
          <a:xfrm>
            <a:off x="1303338" y="2370138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7" name="Rectangle 10"/>
          <p:cNvSpPr>
            <a:spLocks noChangeArrowheads="1"/>
          </p:cNvSpPr>
          <p:nvPr/>
        </p:nvSpPr>
        <p:spPr bwMode="auto">
          <a:xfrm>
            <a:off x="1684338" y="236378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8" name="Rectangle 5"/>
          <p:cNvSpPr>
            <a:spLocks noChangeArrowheads="1"/>
          </p:cNvSpPr>
          <p:nvPr/>
        </p:nvSpPr>
        <p:spPr bwMode="auto">
          <a:xfrm>
            <a:off x="2065338" y="2363788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9" name="Rectangle 5"/>
          <p:cNvSpPr>
            <a:spLocks noChangeArrowheads="1"/>
          </p:cNvSpPr>
          <p:nvPr/>
        </p:nvSpPr>
        <p:spPr bwMode="auto">
          <a:xfrm>
            <a:off x="2454275" y="2355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20" name="Rectangle 5"/>
          <p:cNvSpPr>
            <a:spLocks noChangeArrowheads="1"/>
          </p:cNvSpPr>
          <p:nvPr/>
        </p:nvSpPr>
        <p:spPr bwMode="auto">
          <a:xfrm>
            <a:off x="2835275" y="2355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21" name="Rectangle 5"/>
          <p:cNvSpPr>
            <a:spLocks noChangeArrowheads="1"/>
          </p:cNvSpPr>
          <p:nvPr/>
        </p:nvSpPr>
        <p:spPr bwMode="auto">
          <a:xfrm>
            <a:off x="3208338" y="2355850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22" name="Rectangle 10"/>
          <p:cNvSpPr>
            <a:spLocks noChangeArrowheads="1"/>
          </p:cNvSpPr>
          <p:nvPr/>
        </p:nvSpPr>
        <p:spPr bwMode="auto">
          <a:xfrm>
            <a:off x="3589338" y="236378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3" name="Rectangle 10"/>
          <p:cNvSpPr>
            <a:spLocks noChangeArrowheads="1"/>
          </p:cNvSpPr>
          <p:nvPr/>
        </p:nvSpPr>
        <p:spPr bwMode="auto">
          <a:xfrm>
            <a:off x="914400" y="2744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4" name="Rectangle 10"/>
          <p:cNvSpPr>
            <a:spLocks noChangeArrowheads="1"/>
          </p:cNvSpPr>
          <p:nvPr/>
        </p:nvSpPr>
        <p:spPr bwMode="auto">
          <a:xfrm>
            <a:off x="1303338" y="274478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5" name="Rectangle 5"/>
          <p:cNvSpPr>
            <a:spLocks noChangeArrowheads="1"/>
          </p:cNvSpPr>
          <p:nvPr/>
        </p:nvSpPr>
        <p:spPr bwMode="auto">
          <a:xfrm>
            <a:off x="1676400" y="273685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26" name="Rectangle 10"/>
          <p:cNvSpPr>
            <a:spLocks noChangeArrowheads="1"/>
          </p:cNvSpPr>
          <p:nvPr/>
        </p:nvSpPr>
        <p:spPr bwMode="auto">
          <a:xfrm>
            <a:off x="2065338" y="2736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7" name="Rectangle 10"/>
          <p:cNvSpPr>
            <a:spLocks noChangeArrowheads="1"/>
          </p:cNvSpPr>
          <p:nvPr/>
        </p:nvSpPr>
        <p:spPr bwMode="auto">
          <a:xfrm>
            <a:off x="2446338" y="2736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8" name="Rectangle 10"/>
          <p:cNvSpPr>
            <a:spLocks noChangeArrowheads="1"/>
          </p:cNvSpPr>
          <p:nvPr/>
        </p:nvSpPr>
        <p:spPr bwMode="auto">
          <a:xfrm>
            <a:off x="2827338" y="2736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9" name="Rectangle 10"/>
          <p:cNvSpPr>
            <a:spLocks noChangeArrowheads="1"/>
          </p:cNvSpPr>
          <p:nvPr/>
        </p:nvSpPr>
        <p:spPr bwMode="auto">
          <a:xfrm>
            <a:off x="3208338" y="273685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0" name="Rectangle 5"/>
          <p:cNvSpPr>
            <a:spLocks noChangeArrowheads="1"/>
          </p:cNvSpPr>
          <p:nvPr/>
        </p:nvSpPr>
        <p:spPr bwMode="auto">
          <a:xfrm>
            <a:off x="3589338" y="2736850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914400" y="3125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2" name="Rectangle 10"/>
          <p:cNvSpPr>
            <a:spLocks noChangeArrowheads="1"/>
          </p:cNvSpPr>
          <p:nvPr/>
        </p:nvSpPr>
        <p:spPr bwMode="auto">
          <a:xfrm>
            <a:off x="1295400" y="3125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3" name="Rectangle 10"/>
          <p:cNvSpPr>
            <a:spLocks noChangeArrowheads="1"/>
          </p:cNvSpPr>
          <p:nvPr/>
        </p:nvSpPr>
        <p:spPr bwMode="auto">
          <a:xfrm>
            <a:off x="1676400" y="3125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4" name="Rectangle 10"/>
          <p:cNvSpPr>
            <a:spLocks noChangeArrowheads="1"/>
          </p:cNvSpPr>
          <p:nvPr/>
        </p:nvSpPr>
        <p:spPr bwMode="auto">
          <a:xfrm>
            <a:off x="2057400" y="3125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5" name="Rectangle 10"/>
          <p:cNvSpPr>
            <a:spLocks noChangeArrowheads="1"/>
          </p:cNvSpPr>
          <p:nvPr/>
        </p:nvSpPr>
        <p:spPr bwMode="auto">
          <a:xfrm>
            <a:off x="2432050" y="313213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6" name="Rectangle 5"/>
          <p:cNvSpPr>
            <a:spLocks noChangeArrowheads="1"/>
          </p:cNvSpPr>
          <p:nvPr/>
        </p:nvSpPr>
        <p:spPr bwMode="auto">
          <a:xfrm>
            <a:off x="2819400" y="3125788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37" name="Rectangle 10"/>
          <p:cNvSpPr>
            <a:spLocks noChangeArrowheads="1"/>
          </p:cNvSpPr>
          <p:nvPr/>
        </p:nvSpPr>
        <p:spPr bwMode="auto">
          <a:xfrm>
            <a:off x="3200400" y="3125788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38" name="Rectangle 5"/>
          <p:cNvSpPr>
            <a:spLocks noChangeArrowheads="1"/>
          </p:cNvSpPr>
          <p:nvPr/>
        </p:nvSpPr>
        <p:spPr bwMode="auto">
          <a:xfrm>
            <a:off x="3581400" y="3125788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39" name="Line 76"/>
          <p:cNvSpPr>
            <a:spLocks noChangeShapeType="1"/>
          </p:cNvSpPr>
          <p:nvPr/>
        </p:nvSpPr>
        <p:spPr bwMode="auto">
          <a:xfrm flipH="1">
            <a:off x="4559300" y="2432050"/>
            <a:ext cx="349250" cy="45085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" pitchFamily="32" charset="0"/>
            </a:endParaRPr>
          </a:p>
        </p:txBody>
      </p:sp>
      <p:sp>
        <p:nvSpPr>
          <p:cNvPr id="40" name="Oval 77"/>
          <p:cNvSpPr>
            <a:spLocks noChangeArrowheads="1"/>
          </p:cNvSpPr>
          <p:nvPr/>
        </p:nvSpPr>
        <p:spPr bwMode="auto">
          <a:xfrm>
            <a:off x="4846638" y="2154238"/>
            <a:ext cx="334962" cy="334962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41" name="Oval 78"/>
          <p:cNvSpPr>
            <a:spLocks noChangeArrowheads="1"/>
          </p:cNvSpPr>
          <p:nvPr/>
        </p:nvSpPr>
        <p:spPr bwMode="auto">
          <a:xfrm>
            <a:off x="5334000" y="2863850"/>
            <a:ext cx="334963" cy="336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3</a:t>
            </a:r>
          </a:p>
        </p:txBody>
      </p:sp>
      <p:sp>
        <p:nvSpPr>
          <p:cNvPr id="42" name="Oval 79"/>
          <p:cNvSpPr>
            <a:spLocks noChangeArrowheads="1"/>
          </p:cNvSpPr>
          <p:nvPr/>
        </p:nvSpPr>
        <p:spPr bwMode="auto">
          <a:xfrm>
            <a:off x="4313238" y="2852738"/>
            <a:ext cx="334962" cy="336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2</a:t>
            </a:r>
          </a:p>
        </p:txBody>
      </p:sp>
      <p:sp>
        <p:nvSpPr>
          <p:cNvPr id="43" name="Line 81"/>
          <p:cNvSpPr>
            <a:spLocks noChangeShapeType="1"/>
          </p:cNvSpPr>
          <p:nvPr/>
        </p:nvSpPr>
        <p:spPr bwMode="auto">
          <a:xfrm flipH="1" flipV="1">
            <a:off x="4629150" y="3035300"/>
            <a:ext cx="722313" cy="476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 type="triangle" w="med" len="med"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" pitchFamily="32" charset="0"/>
            </a:endParaRPr>
          </a:p>
        </p:txBody>
      </p:sp>
      <p:sp>
        <p:nvSpPr>
          <p:cNvPr id="44" name="Line 83"/>
          <p:cNvSpPr>
            <a:spLocks noChangeShapeType="1"/>
          </p:cNvSpPr>
          <p:nvPr/>
        </p:nvSpPr>
        <p:spPr bwMode="auto">
          <a:xfrm>
            <a:off x="5130800" y="2435225"/>
            <a:ext cx="298450" cy="442913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" pitchFamily="32" charset="0"/>
            </a:endParaRPr>
          </a:p>
        </p:txBody>
      </p:sp>
      <p:sp>
        <p:nvSpPr>
          <p:cNvPr id="45" name="Oval 78"/>
          <p:cNvSpPr>
            <a:spLocks noChangeArrowheads="1"/>
          </p:cNvSpPr>
          <p:nvPr/>
        </p:nvSpPr>
        <p:spPr bwMode="auto">
          <a:xfrm>
            <a:off x="5913438" y="2306638"/>
            <a:ext cx="334962" cy="336550"/>
          </a:xfrm>
          <a:prstGeom prst="ellipse">
            <a:avLst/>
          </a:prstGeom>
          <a:solidFill>
            <a:srgbClr val="FFFF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4</a:t>
            </a:r>
          </a:p>
        </p:txBody>
      </p:sp>
      <p:sp>
        <p:nvSpPr>
          <p:cNvPr id="46" name="Line 83"/>
          <p:cNvSpPr>
            <a:spLocks noChangeShapeType="1"/>
          </p:cNvSpPr>
          <p:nvPr/>
        </p:nvSpPr>
        <p:spPr bwMode="auto">
          <a:xfrm flipV="1">
            <a:off x="5608638" y="2611438"/>
            <a:ext cx="381000" cy="30480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 type="triangle" w="med" len="med"/>
          </a:ln>
        </p:spPr>
        <p:txBody>
          <a:bodyPr>
            <a:prstTxWarp prst="textNoShape">
              <a:avLst/>
            </a:prstTxWarp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400" smtClean="0">
              <a:solidFill>
                <a:srgbClr val="000000"/>
              </a:solidFill>
              <a:latin typeface="Times" pitchFamily="32" charset="0"/>
            </a:endParaRPr>
          </a:p>
        </p:txBody>
      </p:sp>
      <p:sp>
        <p:nvSpPr>
          <p:cNvPr id="47" name="TextBox 48"/>
          <p:cNvSpPr txBox="1">
            <a:spLocks noChangeArrowheads="1"/>
          </p:cNvSpPr>
          <p:nvPr/>
        </p:nvSpPr>
        <p:spPr bwMode="auto">
          <a:xfrm>
            <a:off x="304800" y="2403475"/>
            <a:ext cx="8382000" cy="39703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Pr{                                    |                         }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  <a:latin typeface="Times" pitchFamily="32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  <a:latin typeface="Times" pitchFamily="32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= Pr{                                    }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err="1">
                <a:solidFill>
                  <a:srgbClr val="000000"/>
                </a:solidFill>
                <a:latin typeface="Times" pitchFamily="32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 Pr{                                     |                                    }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err="1">
                <a:solidFill>
                  <a:srgbClr val="000000"/>
                </a:solidFill>
                <a:latin typeface="Times" pitchFamily="32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 Pr{                                     |                                    ,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                                            </a:t>
            </a:r>
            <a:r>
              <a:rPr lang="en-US" sz="2800" dirty="0" smtClean="0">
                <a:solidFill>
                  <a:srgbClr val="000000"/>
                </a:solidFill>
                <a:latin typeface="Times" pitchFamily="32" charset="0"/>
              </a:rPr>
              <a:t>                                      }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000000"/>
              </a:solidFill>
              <a:latin typeface="Times" pitchFamily="32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800" dirty="0" err="1">
                <a:solidFill>
                  <a:srgbClr val="000000"/>
                </a:solidFill>
                <a:latin typeface="Times" pitchFamily="32" charset="0"/>
              </a:rPr>
              <a:t>x</a:t>
            </a:r>
            <a:r>
              <a:rPr lang="en-US" sz="2800" dirty="0">
                <a:solidFill>
                  <a:srgbClr val="000000"/>
                </a:solidFill>
                <a:latin typeface="Times" pitchFamily="32" charset="0"/>
              </a:rPr>
              <a:t> Pr{                                     |                                     }</a:t>
            </a:r>
          </a:p>
        </p:txBody>
      </p:sp>
      <p:sp>
        <p:nvSpPr>
          <p:cNvPr id="48" name="Rectangle 5"/>
          <p:cNvSpPr>
            <a:spLocks noChangeArrowheads="1"/>
          </p:cNvSpPr>
          <p:nvPr/>
        </p:nvSpPr>
        <p:spPr bwMode="auto">
          <a:xfrm>
            <a:off x="1235075" y="3817938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49" name="Rectangle 10"/>
          <p:cNvSpPr>
            <a:spLocks noChangeArrowheads="1"/>
          </p:cNvSpPr>
          <p:nvPr/>
        </p:nvSpPr>
        <p:spPr bwMode="auto">
          <a:xfrm>
            <a:off x="1989138" y="381793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50" name="Rectangle 59"/>
          <p:cNvSpPr>
            <a:spLocks noChangeArrowheads="1"/>
          </p:cNvSpPr>
          <p:nvPr/>
        </p:nvSpPr>
        <p:spPr bwMode="auto">
          <a:xfrm>
            <a:off x="1616075" y="3817938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51" name="Rectangle 10"/>
          <p:cNvSpPr>
            <a:spLocks noChangeArrowheads="1"/>
          </p:cNvSpPr>
          <p:nvPr/>
        </p:nvSpPr>
        <p:spPr bwMode="auto">
          <a:xfrm>
            <a:off x="2370138" y="381793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52" name="Rectangle 5"/>
          <p:cNvSpPr>
            <a:spLocks noChangeArrowheads="1"/>
          </p:cNvSpPr>
          <p:nvPr/>
        </p:nvSpPr>
        <p:spPr bwMode="auto">
          <a:xfrm>
            <a:off x="2751138" y="3817938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53" name="Rectangle 5"/>
          <p:cNvSpPr>
            <a:spLocks noChangeArrowheads="1"/>
          </p:cNvSpPr>
          <p:nvPr/>
        </p:nvSpPr>
        <p:spPr bwMode="auto">
          <a:xfrm>
            <a:off x="3140075" y="3817938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54" name="Rectangle 5"/>
          <p:cNvSpPr>
            <a:spLocks noChangeArrowheads="1"/>
          </p:cNvSpPr>
          <p:nvPr/>
        </p:nvSpPr>
        <p:spPr bwMode="auto">
          <a:xfrm>
            <a:off x="3513138" y="3817938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55" name="Rectangle 64"/>
          <p:cNvSpPr>
            <a:spLocks noChangeArrowheads="1"/>
          </p:cNvSpPr>
          <p:nvPr/>
        </p:nvSpPr>
        <p:spPr bwMode="auto">
          <a:xfrm>
            <a:off x="3894138" y="3817938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56" name="Rectangle 10"/>
          <p:cNvSpPr>
            <a:spLocks noChangeArrowheads="1"/>
          </p:cNvSpPr>
          <p:nvPr/>
        </p:nvSpPr>
        <p:spPr bwMode="auto">
          <a:xfrm>
            <a:off x="1219200" y="4238625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57" name="Rectangle 5"/>
          <p:cNvSpPr>
            <a:spLocks noChangeArrowheads="1"/>
          </p:cNvSpPr>
          <p:nvPr/>
        </p:nvSpPr>
        <p:spPr bwMode="auto">
          <a:xfrm>
            <a:off x="1600200" y="4238625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58" name="Rectangle 10"/>
          <p:cNvSpPr>
            <a:spLocks noChangeArrowheads="1"/>
          </p:cNvSpPr>
          <p:nvPr/>
        </p:nvSpPr>
        <p:spPr bwMode="auto">
          <a:xfrm>
            <a:off x="1981200" y="4238625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59" name="Rectangle 5"/>
          <p:cNvSpPr>
            <a:spLocks noChangeArrowheads="1"/>
          </p:cNvSpPr>
          <p:nvPr/>
        </p:nvSpPr>
        <p:spPr bwMode="auto">
          <a:xfrm>
            <a:off x="2362200" y="4238625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0" name="Rectangle 5"/>
          <p:cNvSpPr>
            <a:spLocks noChangeArrowheads="1"/>
          </p:cNvSpPr>
          <p:nvPr/>
        </p:nvSpPr>
        <p:spPr bwMode="auto">
          <a:xfrm>
            <a:off x="2751138" y="423862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1" name="Rectangle 5"/>
          <p:cNvSpPr>
            <a:spLocks noChangeArrowheads="1"/>
          </p:cNvSpPr>
          <p:nvPr/>
        </p:nvSpPr>
        <p:spPr bwMode="auto">
          <a:xfrm>
            <a:off x="3132138" y="423862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2" name="Rectangle 5"/>
          <p:cNvSpPr>
            <a:spLocks noChangeArrowheads="1"/>
          </p:cNvSpPr>
          <p:nvPr/>
        </p:nvSpPr>
        <p:spPr bwMode="auto">
          <a:xfrm>
            <a:off x="3505200" y="423862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3" name="Rectangle 10"/>
          <p:cNvSpPr>
            <a:spLocks noChangeArrowheads="1"/>
          </p:cNvSpPr>
          <p:nvPr/>
        </p:nvSpPr>
        <p:spPr bwMode="auto">
          <a:xfrm>
            <a:off x="3886200" y="4238625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64" name="Rectangle 5"/>
          <p:cNvSpPr>
            <a:spLocks noChangeArrowheads="1"/>
          </p:cNvSpPr>
          <p:nvPr/>
        </p:nvSpPr>
        <p:spPr bwMode="auto">
          <a:xfrm>
            <a:off x="4572000" y="4246563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5" name="Rectangle 10"/>
          <p:cNvSpPr>
            <a:spLocks noChangeArrowheads="1"/>
          </p:cNvSpPr>
          <p:nvPr/>
        </p:nvSpPr>
        <p:spPr bwMode="auto">
          <a:xfrm>
            <a:off x="5326063" y="4246563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66" name="Rectangle 75"/>
          <p:cNvSpPr>
            <a:spLocks noChangeArrowheads="1"/>
          </p:cNvSpPr>
          <p:nvPr/>
        </p:nvSpPr>
        <p:spPr bwMode="auto">
          <a:xfrm>
            <a:off x="4953000" y="4246563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7" name="Rectangle 10"/>
          <p:cNvSpPr>
            <a:spLocks noChangeArrowheads="1"/>
          </p:cNvSpPr>
          <p:nvPr/>
        </p:nvSpPr>
        <p:spPr bwMode="auto">
          <a:xfrm>
            <a:off x="5707063" y="4246563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68" name="Rectangle 5"/>
          <p:cNvSpPr>
            <a:spLocks noChangeArrowheads="1"/>
          </p:cNvSpPr>
          <p:nvPr/>
        </p:nvSpPr>
        <p:spPr bwMode="auto">
          <a:xfrm>
            <a:off x="6088063" y="4246563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69" name="Rectangle 5"/>
          <p:cNvSpPr>
            <a:spLocks noChangeArrowheads="1"/>
          </p:cNvSpPr>
          <p:nvPr/>
        </p:nvSpPr>
        <p:spPr bwMode="auto">
          <a:xfrm>
            <a:off x="6477000" y="4246563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70" name="Rectangle 5"/>
          <p:cNvSpPr>
            <a:spLocks noChangeArrowheads="1"/>
          </p:cNvSpPr>
          <p:nvPr/>
        </p:nvSpPr>
        <p:spPr bwMode="auto">
          <a:xfrm>
            <a:off x="6850063" y="4246563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71" name="Rectangle 80"/>
          <p:cNvSpPr>
            <a:spLocks noChangeArrowheads="1"/>
          </p:cNvSpPr>
          <p:nvPr/>
        </p:nvSpPr>
        <p:spPr bwMode="auto">
          <a:xfrm>
            <a:off x="7231063" y="4246563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2" name="Rectangle 10"/>
          <p:cNvSpPr>
            <a:spLocks noChangeArrowheads="1"/>
          </p:cNvSpPr>
          <p:nvPr/>
        </p:nvSpPr>
        <p:spPr bwMode="auto">
          <a:xfrm>
            <a:off x="1219200" y="4676775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3" name="Rectangle 10"/>
          <p:cNvSpPr>
            <a:spLocks noChangeArrowheads="1"/>
          </p:cNvSpPr>
          <p:nvPr/>
        </p:nvSpPr>
        <p:spPr bwMode="auto">
          <a:xfrm>
            <a:off x="1608138" y="4676775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4" name="Rectangle 5"/>
          <p:cNvSpPr>
            <a:spLocks noChangeArrowheads="1"/>
          </p:cNvSpPr>
          <p:nvPr/>
        </p:nvSpPr>
        <p:spPr bwMode="auto">
          <a:xfrm>
            <a:off x="1981200" y="467677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75" name="Rectangle 10"/>
          <p:cNvSpPr>
            <a:spLocks noChangeArrowheads="1"/>
          </p:cNvSpPr>
          <p:nvPr/>
        </p:nvSpPr>
        <p:spPr bwMode="auto">
          <a:xfrm>
            <a:off x="2370138" y="4676775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6" name="Rectangle 10"/>
          <p:cNvSpPr>
            <a:spLocks noChangeArrowheads="1"/>
          </p:cNvSpPr>
          <p:nvPr/>
        </p:nvSpPr>
        <p:spPr bwMode="auto">
          <a:xfrm>
            <a:off x="2751138" y="4676775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7" name="Rectangle 10"/>
          <p:cNvSpPr>
            <a:spLocks noChangeArrowheads="1"/>
          </p:cNvSpPr>
          <p:nvPr/>
        </p:nvSpPr>
        <p:spPr bwMode="auto">
          <a:xfrm>
            <a:off x="3132138" y="4676775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8" name="Rectangle 10"/>
          <p:cNvSpPr>
            <a:spLocks noChangeArrowheads="1"/>
          </p:cNvSpPr>
          <p:nvPr/>
        </p:nvSpPr>
        <p:spPr bwMode="auto">
          <a:xfrm>
            <a:off x="3513138" y="4676775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79" name="Rectangle 5"/>
          <p:cNvSpPr>
            <a:spLocks noChangeArrowheads="1"/>
          </p:cNvSpPr>
          <p:nvPr/>
        </p:nvSpPr>
        <p:spPr bwMode="auto">
          <a:xfrm>
            <a:off x="3894138" y="467677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0" name="Rectangle 5"/>
          <p:cNvSpPr>
            <a:spLocks noChangeArrowheads="1"/>
          </p:cNvSpPr>
          <p:nvPr/>
        </p:nvSpPr>
        <p:spPr bwMode="auto">
          <a:xfrm>
            <a:off x="4560888" y="467677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1" name="Rectangle 10"/>
          <p:cNvSpPr>
            <a:spLocks noChangeArrowheads="1"/>
          </p:cNvSpPr>
          <p:nvPr/>
        </p:nvSpPr>
        <p:spPr bwMode="auto">
          <a:xfrm>
            <a:off x="5314950" y="46767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82" name="Rectangle 91"/>
          <p:cNvSpPr>
            <a:spLocks noChangeArrowheads="1"/>
          </p:cNvSpPr>
          <p:nvPr/>
        </p:nvSpPr>
        <p:spPr bwMode="auto">
          <a:xfrm>
            <a:off x="4941888" y="467677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3" name="Rectangle 10"/>
          <p:cNvSpPr>
            <a:spLocks noChangeArrowheads="1"/>
          </p:cNvSpPr>
          <p:nvPr/>
        </p:nvSpPr>
        <p:spPr bwMode="auto">
          <a:xfrm>
            <a:off x="5695950" y="46767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84" name="Rectangle 5"/>
          <p:cNvSpPr>
            <a:spLocks noChangeArrowheads="1"/>
          </p:cNvSpPr>
          <p:nvPr/>
        </p:nvSpPr>
        <p:spPr bwMode="auto">
          <a:xfrm>
            <a:off x="6076950" y="467677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5" name="Rectangle 5"/>
          <p:cNvSpPr>
            <a:spLocks noChangeArrowheads="1"/>
          </p:cNvSpPr>
          <p:nvPr/>
        </p:nvSpPr>
        <p:spPr bwMode="auto">
          <a:xfrm>
            <a:off x="6465888" y="4676775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6" name="Rectangle 5"/>
          <p:cNvSpPr>
            <a:spLocks noChangeArrowheads="1"/>
          </p:cNvSpPr>
          <p:nvPr/>
        </p:nvSpPr>
        <p:spPr bwMode="auto">
          <a:xfrm>
            <a:off x="6838950" y="467677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87" name="Rectangle 96"/>
          <p:cNvSpPr>
            <a:spLocks noChangeArrowheads="1"/>
          </p:cNvSpPr>
          <p:nvPr/>
        </p:nvSpPr>
        <p:spPr bwMode="auto">
          <a:xfrm>
            <a:off x="7219950" y="46767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88" name="Rectangle 10"/>
          <p:cNvSpPr>
            <a:spLocks noChangeArrowheads="1"/>
          </p:cNvSpPr>
          <p:nvPr/>
        </p:nvSpPr>
        <p:spPr bwMode="auto">
          <a:xfrm>
            <a:off x="124460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89" name="Rectangle 10"/>
          <p:cNvSpPr>
            <a:spLocks noChangeArrowheads="1"/>
          </p:cNvSpPr>
          <p:nvPr/>
        </p:nvSpPr>
        <p:spPr bwMode="auto">
          <a:xfrm>
            <a:off x="162560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0" name="Rectangle 10"/>
          <p:cNvSpPr>
            <a:spLocks noChangeArrowheads="1"/>
          </p:cNvSpPr>
          <p:nvPr/>
        </p:nvSpPr>
        <p:spPr bwMode="auto">
          <a:xfrm>
            <a:off x="200660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1" name="Rectangle 10"/>
          <p:cNvSpPr>
            <a:spLocks noChangeArrowheads="1"/>
          </p:cNvSpPr>
          <p:nvPr/>
        </p:nvSpPr>
        <p:spPr bwMode="auto">
          <a:xfrm>
            <a:off x="238760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2" name="Rectangle 10"/>
          <p:cNvSpPr>
            <a:spLocks noChangeArrowheads="1"/>
          </p:cNvSpPr>
          <p:nvPr/>
        </p:nvSpPr>
        <p:spPr bwMode="auto">
          <a:xfrm>
            <a:off x="276225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3" name="Rectangle 5"/>
          <p:cNvSpPr>
            <a:spLocks noChangeArrowheads="1"/>
          </p:cNvSpPr>
          <p:nvPr/>
        </p:nvSpPr>
        <p:spPr bwMode="auto">
          <a:xfrm>
            <a:off x="3149600" y="589917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94" name="Rectangle 10"/>
          <p:cNvSpPr>
            <a:spLocks noChangeArrowheads="1"/>
          </p:cNvSpPr>
          <p:nvPr/>
        </p:nvSpPr>
        <p:spPr bwMode="auto">
          <a:xfrm>
            <a:off x="3530600" y="5899175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5" name="Rectangle 5"/>
          <p:cNvSpPr>
            <a:spLocks noChangeArrowheads="1"/>
          </p:cNvSpPr>
          <p:nvPr/>
        </p:nvSpPr>
        <p:spPr bwMode="auto">
          <a:xfrm>
            <a:off x="3911600" y="5899175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96" name="Rectangle 10"/>
          <p:cNvSpPr>
            <a:spLocks noChangeArrowheads="1"/>
          </p:cNvSpPr>
          <p:nvPr/>
        </p:nvSpPr>
        <p:spPr bwMode="auto">
          <a:xfrm>
            <a:off x="4648200" y="5883300"/>
            <a:ext cx="373063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7" name="Rectangle 10"/>
          <p:cNvSpPr>
            <a:spLocks noChangeArrowheads="1"/>
          </p:cNvSpPr>
          <p:nvPr/>
        </p:nvSpPr>
        <p:spPr bwMode="auto">
          <a:xfrm>
            <a:off x="5037138" y="5883300"/>
            <a:ext cx="373062" cy="373062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98" name="Rectangle 5"/>
          <p:cNvSpPr>
            <a:spLocks noChangeArrowheads="1"/>
          </p:cNvSpPr>
          <p:nvPr/>
        </p:nvSpPr>
        <p:spPr bwMode="auto">
          <a:xfrm>
            <a:off x="5410200" y="5883300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99" name="Rectangle 10"/>
          <p:cNvSpPr>
            <a:spLocks noChangeArrowheads="1"/>
          </p:cNvSpPr>
          <p:nvPr/>
        </p:nvSpPr>
        <p:spPr bwMode="auto">
          <a:xfrm>
            <a:off x="5799138" y="588330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0" name="Rectangle 10"/>
          <p:cNvSpPr>
            <a:spLocks noChangeArrowheads="1"/>
          </p:cNvSpPr>
          <p:nvPr/>
        </p:nvSpPr>
        <p:spPr bwMode="auto">
          <a:xfrm>
            <a:off x="6180138" y="588330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1" name="Rectangle 10"/>
          <p:cNvSpPr>
            <a:spLocks noChangeArrowheads="1"/>
          </p:cNvSpPr>
          <p:nvPr/>
        </p:nvSpPr>
        <p:spPr bwMode="auto">
          <a:xfrm>
            <a:off x="6561138" y="588330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2" name="Rectangle 10"/>
          <p:cNvSpPr>
            <a:spLocks noChangeArrowheads="1"/>
          </p:cNvSpPr>
          <p:nvPr/>
        </p:nvSpPr>
        <p:spPr bwMode="auto">
          <a:xfrm>
            <a:off x="6942138" y="5883300"/>
            <a:ext cx="373062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3" name="Rectangle 5"/>
          <p:cNvSpPr>
            <a:spLocks noChangeArrowheads="1"/>
          </p:cNvSpPr>
          <p:nvPr/>
        </p:nvSpPr>
        <p:spPr bwMode="auto">
          <a:xfrm>
            <a:off x="7323138" y="5883300"/>
            <a:ext cx="373062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04" name="Rectangle 10"/>
          <p:cNvSpPr>
            <a:spLocks noChangeArrowheads="1"/>
          </p:cNvSpPr>
          <p:nvPr/>
        </p:nvSpPr>
        <p:spPr bwMode="auto">
          <a:xfrm>
            <a:off x="4563536" y="5074179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5" name="Rectangle 5"/>
          <p:cNvSpPr>
            <a:spLocks noChangeArrowheads="1"/>
          </p:cNvSpPr>
          <p:nvPr/>
        </p:nvSpPr>
        <p:spPr bwMode="auto">
          <a:xfrm>
            <a:off x="4944536" y="5074179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06" name="Rectangle 10"/>
          <p:cNvSpPr>
            <a:spLocks noChangeArrowheads="1"/>
          </p:cNvSpPr>
          <p:nvPr/>
        </p:nvSpPr>
        <p:spPr bwMode="auto">
          <a:xfrm>
            <a:off x="5325536" y="5074179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107" name="Rectangle 5"/>
          <p:cNvSpPr>
            <a:spLocks noChangeArrowheads="1"/>
          </p:cNvSpPr>
          <p:nvPr/>
        </p:nvSpPr>
        <p:spPr bwMode="auto">
          <a:xfrm>
            <a:off x="5706536" y="5074179"/>
            <a:ext cx="373063" cy="373063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08" name="Rectangle 5"/>
          <p:cNvSpPr>
            <a:spLocks noChangeArrowheads="1"/>
          </p:cNvSpPr>
          <p:nvPr/>
        </p:nvSpPr>
        <p:spPr bwMode="auto">
          <a:xfrm>
            <a:off x="6095474" y="5074179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09" name="Rectangle 5"/>
          <p:cNvSpPr>
            <a:spLocks noChangeArrowheads="1"/>
          </p:cNvSpPr>
          <p:nvPr/>
        </p:nvSpPr>
        <p:spPr bwMode="auto">
          <a:xfrm>
            <a:off x="6476474" y="5074179"/>
            <a:ext cx="373062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10" name="Rectangle 5"/>
          <p:cNvSpPr>
            <a:spLocks noChangeArrowheads="1"/>
          </p:cNvSpPr>
          <p:nvPr/>
        </p:nvSpPr>
        <p:spPr bwMode="auto">
          <a:xfrm>
            <a:off x="6849536" y="5074179"/>
            <a:ext cx="373063" cy="373062"/>
          </a:xfrm>
          <a:prstGeom prst="rect">
            <a:avLst/>
          </a:prstGeom>
          <a:solidFill>
            <a:srgbClr val="F422D6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1</a:t>
            </a:r>
          </a:p>
        </p:txBody>
      </p:sp>
      <p:sp>
        <p:nvSpPr>
          <p:cNvPr id="111" name="Rectangle 10"/>
          <p:cNvSpPr>
            <a:spLocks noChangeArrowheads="1"/>
          </p:cNvSpPr>
          <p:nvPr/>
        </p:nvSpPr>
        <p:spPr bwMode="auto">
          <a:xfrm>
            <a:off x="7230536" y="5074179"/>
            <a:ext cx="373063" cy="373063"/>
          </a:xfrm>
          <a:prstGeom prst="rect">
            <a:avLst/>
          </a:prstGeom>
          <a:solidFill>
            <a:srgbClr val="29FD19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>
                <a:solidFill>
                  <a:srgbClr val="000000"/>
                </a:solidFill>
                <a:latin typeface="Times" pitchFamily="32" charset="0"/>
              </a:rPr>
              <a:t>0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49327" y="1567982"/>
            <a:ext cx="23120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Binary expression data</a:t>
            </a:r>
            <a:endParaRPr lang="en-US" dirty="0"/>
          </a:p>
        </p:txBody>
      </p:sp>
      <p:sp>
        <p:nvSpPr>
          <p:cNvPr id="112" name="TextBox 111"/>
          <p:cNvSpPr txBox="1"/>
          <p:nvPr/>
        </p:nvSpPr>
        <p:spPr>
          <a:xfrm>
            <a:off x="4187521" y="1562585"/>
            <a:ext cx="3108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Regulatory network hypothesis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783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540" y="123419"/>
            <a:ext cx="5255532" cy="40690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540" y="4177968"/>
            <a:ext cx="5255532" cy="247319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601" y="123419"/>
            <a:ext cx="4799000" cy="4160790"/>
          </a:xfrm>
          <a:prstGeom prst="rect">
            <a:avLst/>
          </a:prstGeom>
        </p:spPr>
      </p:pic>
      <p:pic>
        <p:nvPicPr>
          <p:cNvPr id="5" name="Picture 19" descr="034"/>
          <p:cNvPicPr>
            <a:picLocks noChangeAspect="1" noChangeArrowheads="1"/>
          </p:cNvPicPr>
          <p:nvPr/>
        </p:nvPicPr>
        <p:blipFill>
          <a:blip r:embed="rId5"/>
          <a:srcRect l="11098" t="13744" r="48253" b="32138"/>
          <a:stretch>
            <a:fillRect/>
          </a:stretch>
        </p:blipFill>
        <p:spPr bwMode="auto">
          <a:xfrm>
            <a:off x="6271601" y="4367462"/>
            <a:ext cx="2286416" cy="22836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522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</a:t>
            </a:r>
            <a:r>
              <a:rPr lang="en-US" dirty="0" smtClean="0"/>
              <a:t>Outcomes</a:t>
            </a:r>
            <a:r>
              <a:rPr lang="en-US" dirty="0"/>
              <a:t>… (Fall 2014)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46412" y="1690688"/>
            <a:ext cx="10777068" cy="4907508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>Course evaluations on 1-7 Likert scale </a:t>
            </a:r>
            <a:r>
              <a:rPr lang="en-US" sz="1600" dirty="0" smtClean="0"/>
              <a:t>(std. </a:t>
            </a:r>
            <a:r>
              <a:rPr lang="en-US" sz="1600" dirty="0" err="1" smtClean="0"/>
              <a:t>dev</a:t>
            </a:r>
            <a:r>
              <a:rPr lang="en-US" sz="1600" dirty="0" smtClean="0"/>
              <a:t> about 0.8)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300" dirty="0" smtClean="0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en-US" sz="2900" dirty="0" smtClean="0"/>
              <a:t>			</a:t>
            </a:r>
            <a:r>
              <a:rPr lang="en-US" sz="2900" u="sng" dirty="0" smtClean="0"/>
              <a:t>Stimulated interested	Learned a lot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3300" u="sng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300" dirty="0" smtClean="0"/>
              <a:t>All HMC		5.6			5.9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300" dirty="0" smtClean="0"/>
              <a:t>CS 5 </a:t>
            </a:r>
            <a:r>
              <a:rPr lang="en-US" sz="3300" dirty="0" smtClean="0">
                <a:solidFill>
                  <a:srgbClr val="008000"/>
                </a:solidFill>
              </a:rPr>
              <a:t>Green</a:t>
            </a:r>
            <a:r>
              <a:rPr lang="en-US" sz="3300" dirty="0" smtClean="0"/>
              <a:t>		</a:t>
            </a:r>
            <a:r>
              <a:rPr lang="en-US" sz="3300" dirty="0" smtClean="0">
                <a:solidFill>
                  <a:srgbClr val="008000"/>
                </a:solidFill>
              </a:rPr>
              <a:t>6.5</a:t>
            </a:r>
            <a:r>
              <a:rPr lang="en-US" sz="3300" dirty="0" smtClean="0"/>
              <a:t>			</a:t>
            </a:r>
            <a:r>
              <a:rPr lang="en-US" sz="3300" dirty="0" smtClean="0">
                <a:solidFill>
                  <a:srgbClr val="008000"/>
                </a:solidFill>
              </a:rPr>
              <a:t>6.8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300" dirty="0" smtClean="0"/>
              <a:t>Gender distribution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300" dirty="0" smtClean="0"/>
              <a:t>	HMC:  46% women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3300" dirty="0" smtClean="0"/>
              <a:t>	CS 5 </a:t>
            </a:r>
            <a:r>
              <a:rPr lang="en-US" sz="3300" dirty="0" smtClean="0">
                <a:solidFill>
                  <a:srgbClr val="008000"/>
                </a:solidFill>
              </a:rPr>
              <a:t>Green</a:t>
            </a:r>
            <a:r>
              <a:rPr lang="en-US" sz="3300" dirty="0" smtClean="0"/>
              <a:t>:  75% women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900" dirty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900" dirty="0" smtClean="0"/>
              <a:t>Anecdotal evidence that students apply what they’ve learned in other courses!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900" dirty="0" smtClean="0"/>
              <a:t>Performance in next CS course:  No statistical difference between sections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250346" y="4800190"/>
            <a:ext cx="63731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rgbClr val="008000"/>
                </a:solidFill>
              </a:rPr>
              <a:t>Also, about 50% of students from other Claremont Colleges</a:t>
            </a:r>
            <a:br>
              <a:rPr lang="en-US" sz="2000" dirty="0" smtClean="0">
                <a:solidFill>
                  <a:srgbClr val="008000"/>
                </a:solidFill>
              </a:rPr>
            </a:br>
            <a:endParaRPr lang="en-US" sz="20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2981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The Harvey </a:t>
            </a:r>
            <a:r>
              <a:rPr lang="en-US" dirty="0" err="1">
                <a:solidFill>
                  <a:srgbClr val="000000"/>
                </a:solidFill>
              </a:rPr>
              <a:t>Mudd</a:t>
            </a:r>
            <a:r>
              <a:rPr lang="en-US" dirty="0">
                <a:solidFill>
                  <a:srgbClr val="000000"/>
                </a:solidFill>
              </a:rPr>
              <a:t> Core Curriculum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5071" y="1892808"/>
            <a:ext cx="2989921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Fall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00FF"/>
                </a:solidFill>
              </a:rPr>
              <a:t>Computer Science</a:t>
            </a:r>
          </a:p>
          <a:p>
            <a:r>
              <a:rPr lang="en-US" sz="2800" dirty="0" smtClean="0"/>
              <a:t>Calculus + </a:t>
            </a:r>
            <a:r>
              <a:rPr lang="en-US" sz="2800" dirty="0" err="1" smtClean="0"/>
              <a:t>ProbStat</a:t>
            </a:r>
            <a:endParaRPr lang="en-US" sz="2800" dirty="0" smtClean="0"/>
          </a:p>
          <a:p>
            <a:r>
              <a:rPr lang="en-US" sz="2800" dirty="0" smtClean="0"/>
              <a:t>Physics + Writing</a:t>
            </a:r>
          </a:p>
          <a:p>
            <a:r>
              <a:rPr lang="en-US" sz="2800" dirty="0" smtClean="0"/>
              <a:t>Chemistry + lab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291994" y="1892808"/>
            <a:ext cx="2634054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Spring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8000"/>
                </a:solidFill>
              </a:rPr>
              <a:t>Biology</a:t>
            </a:r>
          </a:p>
          <a:p>
            <a:r>
              <a:rPr lang="en-US" sz="2800" dirty="0" smtClean="0"/>
              <a:t>Linear  + DE’s</a:t>
            </a:r>
          </a:p>
          <a:p>
            <a:r>
              <a:rPr lang="en-US" sz="2800" dirty="0" smtClean="0"/>
              <a:t>Mechanics + lab</a:t>
            </a:r>
          </a:p>
          <a:p>
            <a:r>
              <a:rPr lang="en-US" sz="2800" dirty="0" smtClean="0"/>
              <a:t>Chemistry </a:t>
            </a:r>
          </a:p>
          <a:p>
            <a:r>
              <a:rPr lang="en-US" sz="2800" dirty="0" smtClean="0"/>
              <a:t>Humanities 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540821" y="1892808"/>
            <a:ext cx="4392373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Sophomore Fall</a:t>
            </a:r>
          </a:p>
          <a:p>
            <a:endParaRPr lang="en-US" sz="2800" u="sng" dirty="0" smtClean="0"/>
          </a:p>
          <a:p>
            <a:r>
              <a:rPr lang="en-US" sz="2800" dirty="0" smtClean="0"/>
              <a:t>Systems Engineering</a:t>
            </a:r>
          </a:p>
          <a:p>
            <a:r>
              <a:rPr lang="en-US" sz="2800" dirty="0" smtClean="0"/>
              <a:t>Multivariable + Linear/DE’s II</a:t>
            </a:r>
          </a:p>
          <a:p>
            <a:r>
              <a:rPr lang="en-US" sz="2800" dirty="0" smtClean="0"/>
              <a:t>Electricity and Magnetism</a:t>
            </a:r>
          </a:p>
          <a:p>
            <a:r>
              <a:rPr lang="en-US" sz="2800" dirty="0" smtClean="0"/>
              <a:t>Multidisciplinary lab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4217282" y="2745067"/>
            <a:ext cx="1498155" cy="522870"/>
          </a:xfrm>
          <a:prstGeom prst="roundRect">
            <a:avLst/>
          </a:prstGeom>
          <a:noFill/>
          <a:ln w="5715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65734" y="58959"/>
            <a:ext cx="1742835" cy="183384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70601" y="5098496"/>
            <a:ext cx="375970" cy="5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604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Biology Course Context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Taken in spring semester of first year</a:t>
            </a:r>
          </a:p>
          <a:p>
            <a:r>
              <a:rPr lang="en-US" dirty="0" smtClean="0"/>
              <a:t>Assumes no biology background</a:t>
            </a:r>
          </a:p>
          <a:p>
            <a:r>
              <a:rPr lang="en-US" dirty="0"/>
              <a:t>Students have had computer science, probability and </a:t>
            </a:r>
            <a:r>
              <a:rPr lang="en-US" dirty="0" smtClean="0"/>
              <a:t>statistics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228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Core </a:t>
            </a:r>
            <a:r>
              <a:rPr lang="en-US" dirty="0"/>
              <a:t>Biology </a:t>
            </a:r>
            <a:r>
              <a:rPr lang="en-US" dirty="0" smtClean="0"/>
              <a:t>Course Objectives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Solve </a:t>
            </a:r>
            <a:r>
              <a:rPr lang="en-US" dirty="0"/>
              <a:t>biological problems using skills from throughout the HMC </a:t>
            </a:r>
            <a:r>
              <a:rPr lang="en-US" dirty="0" smtClean="0"/>
              <a:t>core</a:t>
            </a:r>
          </a:p>
          <a:p>
            <a:r>
              <a:rPr lang="en-US" dirty="0"/>
              <a:t>Learn foundational concepts from molecular genetics and evolution</a:t>
            </a:r>
          </a:p>
          <a:p>
            <a:r>
              <a:rPr lang="en-US" dirty="0"/>
              <a:t>Gain an appreciation of the promise and possibilities of 21st century biology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537" y="365125"/>
            <a:ext cx="11773675" cy="1325563"/>
          </a:xfrm>
        </p:spPr>
        <p:txBody>
          <a:bodyPr/>
          <a:lstStyle/>
          <a:p>
            <a:r>
              <a:rPr lang="en-US" dirty="0" smtClean="0"/>
              <a:t>Harvey Mudd College:  Biology + Computer Science So happy together since 1977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1910" y="6233013"/>
            <a:ext cx="16889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Bill </a:t>
            </a:r>
            <a:r>
              <a:rPr lang="en-US" sz="2800" dirty="0" err="1" smtClean="0"/>
              <a:t>Purves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909" y="3193242"/>
            <a:ext cx="3829959" cy="287246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1750" y="1283423"/>
            <a:ext cx="3175000" cy="311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558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Genes, Genomes and Human Health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Evolution</a:t>
            </a:r>
            <a:r>
              <a:rPr lang="en-US"/>
              <a:t>, </a:t>
            </a:r>
            <a:r>
              <a:rPr lang="en-US" smtClean="0"/>
              <a:t>trees, </a:t>
            </a:r>
            <a:r>
              <a:rPr lang="en-US" dirty="0"/>
              <a:t>and HIV</a:t>
            </a:r>
          </a:p>
          <a:p>
            <a:r>
              <a:rPr lang="en-US" dirty="0"/>
              <a:t>Why do some strains of </a:t>
            </a:r>
            <a:r>
              <a:rPr lang="en-US" dirty="0" smtClean="0"/>
              <a:t>Vibrio </a:t>
            </a:r>
            <a:r>
              <a:rPr lang="en-US" dirty="0"/>
              <a:t>cause cholera and others don’t?</a:t>
            </a:r>
          </a:p>
          <a:p>
            <a:r>
              <a:rPr lang="en-US" dirty="0"/>
              <a:t>Receptors, signals, and </a:t>
            </a:r>
            <a:r>
              <a:rPr lang="en-US" dirty="0" smtClean="0"/>
              <a:t>immunity</a:t>
            </a:r>
          </a:p>
          <a:p>
            <a:r>
              <a:rPr lang="en-US" dirty="0" smtClean="0"/>
              <a:t>Disease and selection in the human genome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686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Question: </a:t>
            </a:r>
            <a:r>
              <a:rPr lang="en-US" dirty="0" smtClean="0"/>
              <a:t>why </a:t>
            </a:r>
            <a:r>
              <a:rPr lang="en-US" dirty="0"/>
              <a:t>do </a:t>
            </a:r>
            <a:r>
              <a:rPr lang="en-US" dirty="0" smtClean="0"/>
              <a:t>some strains </a:t>
            </a:r>
            <a:r>
              <a:rPr lang="en-US" dirty="0"/>
              <a:t>of Vibrio </a:t>
            </a:r>
            <a:r>
              <a:rPr lang="en-US" dirty="0" smtClean="0"/>
              <a:t>cause cholera </a:t>
            </a:r>
            <a:r>
              <a:rPr lang="en-US" dirty="0"/>
              <a:t>and </a:t>
            </a:r>
            <a:r>
              <a:rPr lang="en-US" dirty="0" smtClean="0"/>
              <a:t>others </a:t>
            </a:r>
            <a:r>
              <a:rPr lang="en-US" dirty="0"/>
              <a:t>don’t?</a:t>
            </a: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6928" y="1857924"/>
            <a:ext cx="3073439" cy="41005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3159" y="2512600"/>
            <a:ext cx="2639503" cy="263950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116418" y="6396335"/>
            <a:ext cx="56261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1200" dirty="0"/>
              <a:t>http://</a:t>
            </a:r>
            <a:r>
              <a:rPr lang="pl-PL" sz="1200" dirty="0" err="1"/>
              <a:t>www.flickr.com</a:t>
            </a:r>
            <a:r>
              <a:rPr lang="pl-PL" sz="1200" dirty="0"/>
              <a:t>/</a:t>
            </a:r>
            <a:r>
              <a:rPr lang="pl-PL" sz="1200" dirty="0" err="1"/>
              <a:t>photos</a:t>
            </a:r>
            <a:r>
              <a:rPr lang="pl-PL" sz="1200" dirty="0"/>
              <a:t>/54976525@N08/</a:t>
            </a:r>
            <a:r>
              <a:rPr lang="pl-PL" sz="1200" dirty="0" smtClean="0"/>
              <a:t>7748440602 </a:t>
            </a:r>
          </a:p>
          <a:p>
            <a:r>
              <a:rPr lang="en-US" sz="1200" dirty="0"/>
              <a:t>Mike </a:t>
            </a:r>
            <a:r>
              <a:rPr lang="en-US" sz="1200" dirty="0" err="1"/>
              <a:t>Emch</a:t>
            </a:r>
            <a:r>
              <a:rPr lang="en-US" sz="1200" dirty="0"/>
              <a:t> (University of North Carolina) and David Bay (University of Michigan</a:t>
            </a:r>
            <a:r>
              <a:rPr lang="en-US" sz="1200" dirty="0" smtClean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82828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three </a:t>
            </a:r>
            <a:r>
              <a:rPr lang="en-US" dirty="0"/>
              <a:t>week “methods” unit</a:t>
            </a:r>
          </a:p>
        </p:txBody>
      </p:sp>
      <p:sp>
        <p:nvSpPr>
          <p:cNvPr id="64" name="Content Placeholder 63"/>
          <p:cNvSpPr>
            <a:spLocks noGrp="1"/>
          </p:cNvSpPr>
          <p:nvPr>
            <p:ph idx="1"/>
          </p:nvPr>
        </p:nvSpPr>
        <p:spPr>
          <a:xfrm>
            <a:off x="838200" y="2524309"/>
            <a:ext cx="10515600" cy="3652653"/>
          </a:xfrm>
        </p:spPr>
        <p:txBody>
          <a:bodyPr/>
          <a:lstStyle/>
          <a:p>
            <a:r>
              <a:rPr lang="en-US" dirty="0"/>
              <a:t>Sequencing</a:t>
            </a:r>
          </a:p>
          <a:p>
            <a:r>
              <a:rPr lang="en-US" dirty="0"/>
              <a:t>Assembly</a:t>
            </a:r>
          </a:p>
          <a:p>
            <a:r>
              <a:rPr lang="en-US" dirty="0"/>
              <a:t>Gene finding</a:t>
            </a:r>
          </a:p>
          <a:p>
            <a:r>
              <a:rPr lang="en-US" dirty="0" smtClean="0"/>
              <a:t>Alignment</a:t>
            </a:r>
            <a:endParaRPr lang="en-US" dirty="0"/>
          </a:p>
        </p:txBody>
      </p:sp>
      <p:sp>
        <p:nvSpPr>
          <p:cNvPr id="43" name="TextBox 42"/>
          <p:cNvSpPr txBox="1"/>
          <p:nvPr/>
        </p:nvSpPr>
        <p:spPr>
          <a:xfrm>
            <a:off x="4702757" y="3041573"/>
            <a:ext cx="1777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Pathogenic (N16961) strain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8301387" y="2524309"/>
            <a:ext cx="2449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Non-pathogenic strains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8141456" y="3222994"/>
            <a:ext cx="1001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2740_80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0115117" y="3222994"/>
            <a:ext cx="64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PS15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864959" y="3978905"/>
            <a:ext cx="43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s.</a:t>
            </a:r>
            <a:endParaRPr lang="en-US" dirty="0"/>
          </a:p>
        </p:txBody>
      </p:sp>
      <p:cxnSp>
        <p:nvCxnSpPr>
          <p:cNvPr id="49" name="Straight Connector 48"/>
          <p:cNvCxnSpPr/>
          <p:nvPr/>
        </p:nvCxnSpPr>
        <p:spPr>
          <a:xfrm rot="21193020">
            <a:off x="4877212" y="4371825"/>
            <a:ext cx="1013349" cy="27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Freeform 49"/>
          <p:cNvSpPr/>
          <p:nvPr/>
        </p:nvSpPr>
        <p:spPr>
          <a:xfrm rot="21193020">
            <a:off x="5856518" y="3846556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1" name="Freeform 50"/>
          <p:cNvSpPr/>
          <p:nvPr/>
        </p:nvSpPr>
        <p:spPr>
          <a:xfrm rot="21193020" flipH="1">
            <a:off x="4769994" y="3975789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cxnSp>
        <p:nvCxnSpPr>
          <p:cNvPr id="52" name="Straight Connector 51"/>
          <p:cNvCxnSpPr>
            <a:endCxn id="57" idx="1"/>
          </p:cNvCxnSpPr>
          <p:nvPr/>
        </p:nvCxnSpPr>
        <p:spPr>
          <a:xfrm rot="21193020">
            <a:off x="4822818" y="3912792"/>
            <a:ext cx="101373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rot="21193020">
            <a:off x="8075960" y="4323813"/>
            <a:ext cx="1013349" cy="27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Freeform 54"/>
          <p:cNvSpPr/>
          <p:nvPr/>
        </p:nvSpPr>
        <p:spPr>
          <a:xfrm rot="21193020">
            <a:off x="9055266" y="3798544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56" name="Freeform 55"/>
          <p:cNvSpPr/>
          <p:nvPr/>
        </p:nvSpPr>
        <p:spPr>
          <a:xfrm rot="21193020" flipH="1">
            <a:off x="7968742" y="3927777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cxnSp>
        <p:nvCxnSpPr>
          <p:cNvPr id="57" name="Straight Connector 56"/>
          <p:cNvCxnSpPr/>
          <p:nvPr/>
        </p:nvCxnSpPr>
        <p:spPr>
          <a:xfrm rot="21193020">
            <a:off x="8021566" y="3864780"/>
            <a:ext cx="101373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rot="21193020">
            <a:off x="9957167" y="4366846"/>
            <a:ext cx="1013349" cy="272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Freeform 59"/>
          <p:cNvSpPr/>
          <p:nvPr/>
        </p:nvSpPr>
        <p:spPr>
          <a:xfrm rot="21193020">
            <a:off x="10936473" y="3841577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61" name="Freeform 60"/>
          <p:cNvSpPr/>
          <p:nvPr/>
        </p:nvSpPr>
        <p:spPr>
          <a:xfrm rot="21193020" flipH="1">
            <a:off x="9849949" y="3970810"/>
            <a:ext cx="87524" cy="462794"/>
          </a:xfrm>
          <a:custGeom>
            <a:avLst/>
            <a:gdLst>
              <a:gd name="connsiteX0" fmla="*/ 14767 w 14767"/>
              <a:gd name="connsiteY0" fmla="*/ 2481124 h 2481124"/>
              <a:gd name="connsiteX1" fmla="*/ 0 w 14767"/>
              <a:gd name="connsiteY1" fmla="*/ 0 h 2481124"/>
              <a:gd name="connsiteX0" fmla="*/ 14767 w 25643"/>
              <a:gd name="connsiteY0" fmla="*/ 2481124 h 2481124"/>
              <a:gd name="connsiteX1" fmla="*/ 0 w 25643"/>
              <a:gd name="connsiteY1" fmla="*/ 0 h 2481124"/>
              <a:gd name="connsiteX0" fmla="*/ 14767 w 27905"/>
              <a:gd name="connsiteY0" fmla="*/ 2481124 h 2481124"/>
              <a:gd name="connsiteX1" fmla="*/ 0 w 27905"/>
              <a:gd name="connsiteY1" fmla="*/ 0 h 2481124"/>
              <a:gd name="connsiteX0" fmla="*/ 1124 w 18507"/>
              <a:gd name="connsiteY0" fmla="*/ 2451587 h 2451587"/>
              <a:gd name="connsiteX1" fmla="*/ 0 w 18507"/>
              <a:gd name="connsiteY1" fmla="*/ 0 h 2451587"/>
              <a:gd name="connsiteX0" fmla="*/ 0 w 18172"/>
              <a:gd name="connsiteY0" fmla="*/ 2451587 h 2451587"/>
              <a:gd name="connsiteX1" fmla="*/ 825 w 18172"/>
              <a:gd name="connsiteY1" fmla="*/ 0 h 2451587"/>
              <a:gd name="connsiteX0" fmla="*/ 0 w 16850"/>
              <a:gd name="connsiteY0" fmla="*/ 2451587 h 2451587"/>
              <a:gd name="connsiteX1" fmla="*/ 825 w 16850"/>
              <a:gd name="connsiteY1" fmla="*/ 0 h 2451587"/>
              <a:gd name="connsiteX0" fmla="*/ 0 w 18221"/>
              <a:gd name="connsiteY0" fmla="*/ 2451587 h 2451587"/>
              <a:gd name="connsiteX1" fmla="*/ 825 w 18221"/>
              <a:gd name="connsiteY1" fmla="*/ 0 h 2451587"/>
              <a:gd name="connsiteX0" fmla="*/ 0 w 20400"/>
              <a:gd name="connsiteY0" fmla="*/ 2451587 h 2451587"/>
              <a:gd name="connsiteX1" fmla="*/ 825 w 20400"/>
              <a:gd name="connsiteY1" fmla="*/ 0 h 2451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400" h="2451587">
                <a:moveTo>
                  <a:pt x="0" y="2451587"/>
                </a:moveTo>
                <a:cubicBezTo>
                  <a:pt x="26263" y="1654082"/>
                  <a:pt x="27836" y="812273"/>
                  <a:pt x="825" y="0"/>
                </a:cubicBezTo>
              </a:path>
            </a:pathLst>
          </a:cu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cxnSp>
        <p:nvCxnSpPr>
          <p:cNvPr id="62" name="Straight Connector 61"/>
          <p:cNvCxnSpPr/>
          <p:nvPr/>
        </p:nvCxnSpPr>
        <p:spPr>
          <a:xfrm rot="21193020">
            <a:off x="9902773" y="3907813"/>
            <a:ext cx="101373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849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a probabilistic gene finder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3327425" y="2534631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3327425" y="2696832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3327425" y="2859033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3327425" y="3021234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327425" y="3183435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327425" y="3345636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327425" y="3507837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327425" y="3670038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3327425" y="3832239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327425" y="3994440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327425" y="4156641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327425" y="4318840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953714" y="2534631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7953714" y="2696832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7953714" y="2859033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953714" y="3021234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953714" y="3183435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7953714" y="3345636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953714" y="3507837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53714" y="3670038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953714" y="3832239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953714" y="3994440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7953714" y="4156641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7953714" y="4318840"/>
            <a:ext cx="756351" cy="0"/>
          </a:xfrm>
          <a:prstGeom prst="line">
            <a:avLst/>
          </a:prstGeom>
          <a:ln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327425" y="2054691"/>
            <a:ext cx="681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Gene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7812834" y="2054691"/>
            <a:ext cx="1044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 gene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327425" y="1533159"/>
            <a:ext cx="53260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Training data: E. coli open reading frames</a:t>
            </a:r>
            <a:endParaRPr lang="en-US" sz="2400" dirty="0"/>
          </a:p>
        </p:txBody>
      </p:sp>
      <p:sp>
        <p:nvSpPr>
          <p:cNvPr id="30" name="Rectangle 29"/>
          <p:cNvSpPr/>
          <p:nvPr/>
        </p:nvSpPr>
        <p:spPr>
          <a:xfrm>
            <a:off x="1637109" y="5290612"/>
            <a:ext cx="44371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AAAAAA: 0.048 AAAAAC: 0.021 AAAAAG: </a:t>
            </a:r>
            <a:r>
              <a:rPr lang="en-US" sz="1200" dirty="0" smtClean="0">
                <a:latin typeface="Courier"/>
                <a:cs typeface="Courier"/>
              </a:rPr>
              <a:t>0.013...</a:t>
            </a:r>
          </a:p>
          <a:p>
            <a:r>
              <a:rPr lang="en-US" sz="1200" dirty="0" smtClean="0">
                <a:latin typeface="Courier"/>
                <a:cs typeface="Courier"/>
              </a:rPr>
              <a:t>AACAAA</a:t>
            </a:r>
            <a:r>
              <a:rPr lang="en-US" sz="1200" dirty="0">
                <a:latin typeface="Courier"/>
                <a:cs typeface="Courier"/>
              </a:rPr>
              <a:t>: 0.029 AACAAC: 0.021 AACAAG: </a:t>
            </a:r>
            <a:r>
              <a:rPr lang="en-US" sz="1200" dirty="0" smtClean="0">
                <a:latin typeface="Courier"/>
                <a:cs typeface="Courier"/>
              </a:rPr>
              <a:t>0.023...</a:t>
            </a:r>
          </a:p>
          <a:p>
            <a:r>
              <a:rPr lang="en-US" sz="1200" dirty="0">
                <a:latin typeface="Courier"/>
                <a:cs typeface="Courier"/>
              </a:rPr>
              <a:t>AAGAAA: 0.057 AAGAAC: 0.017 AAGAAG: </a:t>
            </a:r>
            <a:r>
              <a:rPr lang="en-US" sz="1200" dirty="0" smtClean="0">
                <a:latin typeface="Courier"/>
                <a:cs typeface="Courier"/>
              </a:rPr>
              <a:t>0.033...</a:t>
            </a:r>
          </a:p>
          <a:p>
            <a:r>
              <a:rPr lang="en-US" sz="1200" dirty="0">
                <a:latin typeface="Courier"/>
                <a:cs typeface="Courier"/>
              </a:rPr>
              <a:t>AATAAA: 0.049 AATAAC: 0.016 AATAAG: </a:t>
            </a:r>
            <a:r>
              <a:rPr lang="en-US" sz="1200" dirty="0" smtClean="0">
                <a:latin typeface="Courier"/>
                <a:cs typeface="Courier"/>
              </a:rPr>
              <a:t>0.016...</a:t>
            </a:r>
          </a:p>
          <a:p>
            <a:r>
              <a:rPr lang="en-US" sz="1200" dirty="0">
                <a:latin typeface="Courier"/>
                <a:cs typeface="Courier"/>
              </a:rPr>
              <a:t>ACAAAA: 0.022 ACAAAC: 0.015 ACAAAG: </a:t>
            </a:r>
            <a:r>
              <a:rPr lang="en-US" sz="1200" dirty="0" smtClean="0">
                <a:latin typeface="Courier"/>
                <a:cs typeface="Courier"/>
              </a:rPr>
              <a:t>0.011...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  <a:endParaRPr lang="en-US" sz="1200" dirty="0">
              <a:latin typeface="Courier"/>
              <a:cs typeface="Courier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230836" y="5290612"/>
            <a:ext cx="443716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Courier"/>
                <a:cs typeface="Courier"/>
              </a:rPr>
              <a:t>AAAAAA: 0.025 AAAAAC: 0.026 AAAAAG: 0.026.</a:t>
            </a:r>
            <a:r>
              <a:rPr lang="en-US" sz="1200" dirty="0" smtClean="0">
                <a:latin typeface="Courier"/>
                <a:cs typeface="Courier"/>
              </a:rPr>
              <a:t>..</a:t>
            </a:r>
          </a:p>
          <a:p>
            <a:r>
              <a:rPr lang="en-US" sz="1200" dirty="0">
                <a:latin typeface="Courier"/>
                <a:cs typeface="Courier"/>
              </a:rPr>
              <a:t>AACAAA: 0.024 AACAAC: 0.023 AACAAG: </a:t>
            </a:r>
            <a:r>
              <a:rPr lang="en-US" sz="1200" dirty="0" smtClean="0">
                <a:latin typeface="Courier"/>
                <a:cs typeface="Courier"/>
              </a:rPr>
              <a:t>0.013...</a:t>
            </a:r>
          </a:p>
          <a:p>
            <a:r>
              <a:rPr lang="ro-RO" sz="1200" dirty="0">
                <a:latin typeface="Courier"/>
                <a:cs typeface="Courier"/>
              </a:rPr>
              <a:t>AAGAAA: 0.024 AAGAAC: 0.020 AAGAAG: </a:t>
            </a:r>
            <a:r>
              <a:rPr lang="ro-RO" sz="1200" dirty="0" smtClean="0">
                <a:latin typeface="Courier"/>
                <a:cs typeface="Courier"/>
              </a:rPr>
              <a:t>0.025...</a:t>
            </a:r>
          </a:p>
          <a:p>
            <a:r>
              <a:rPr lang="en-US" sz="1200" dirty="0">
                <a:latin typeface="Courier"/>
                <a:cs typeface="Courier"/>
              </a:rPr>
              <a:t>AATAAA: 0.027 AATAAC: 0.023 AATAAG: </a:t>
            </a:r>
            <a:r>
              <a:rPr lang="en-US" sz="1200" dirty="0" smtClean="0">
                <a:latin typeface="Courier"/>
                <a:cs typeface="Courier"/>
              </a:rPr>
              <a:t>0.009...</a:t>
            </a:r>
          </a:p>
          <a:p>
            <a:r>
              <a:rPr lang="en-US" sz="1200" dirty="0">
                <a:latin typeface="Courier"/>
                <a:cs typeface="Courier"/>
              </a:rPr>
              <a:t>ACAAAA: 0.034 ACAAAC: 0.033 ACAAAG: </a:t>
            </a:r>
            <a:r>
              <a:rPr lang="en-US" sz="1200" dirty="0" smtClean="0">
                <a:latin typeface="Courier"/>
                <a:cs typeface="Courier"/>
              </a:rPr>
              <a:t>0.027...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</a:p>
          <a:p>
            <a:r>
              <a:rPr lang="en-US" sz="1200" dirty="0" smtClean="0">
                <a:latin typeface="Courier"/>
                <a:cs typeface="Courier"/>
              </a:rPr>
              <a:t>.</a:t>
            </a:r>
            <a:endParaRPr lang="en-US" sz="1200" dirty="0">
              <a:latin typeface="Courier"/>
              <a:cs typeface="Courier"/>
            </a:endParaRPr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3681380" y="4817666"/>
            <a:ext cx="0" cy="34511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8362747" y="4817666"/>
            <a:ext cx="0" cy="345111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808436" y="4352996"/>
            <a:ext cx="284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Calculate conditional probabilities on codons</a:t>
            </a:r>
            <a:endParaRPr lang="en-US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9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735" y="3256116"/>
            <a:ext cx="4006546" cy="32528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961" y="337984"/>
            <a:ext cx="6276954" cy="33491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7157883" y="422787"/>
            <a:ext cx="4454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Example student solution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489346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HIV Evolution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710797" cy="1804500"/>
          </a:xfrm>
        </p:spPr>
        <p:txBody>
          <a:bodyPr>
            <a:normAutofit/>
          </a:bodyPr>
          <a:lstStyle/>
          <a:p>
            <a:r>
              <a:rPr lang="en-US" dirty="0" smtClean="0"/>
              <a:t>Build a population genetics simulator</a:t>
            </a:r>
          </a:p>
          <a:p>
            <a:r>
              <a:rPr lang="en-US" dirty="0" smtClean="0"/>
              <a:t>Implement neighbor-joining and use it to reconstruct an HIV/SIV tree</a:t>
            </a:r>
          </a:p>
          <a:p>
            <a:r>
              <a:rPr lang="en-US" dirty="0" smtClean="0"/>
              <a:t>Estimate when HIV group M entered the human population</a:t>
            </a:r>
            <a:endParaRPr lang="en-US" dirty="0"/>
          </a:p>
        </p:txBody>
      </p:sp>
      <p:pic>
        <p:nvPicPr>
          <p:cNvPr id="5" name="Picture 4" descr="hivSeqs.t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9958" y="3481896"/>
            <a:ext cx="3103359" cy="3248075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8554065" y="3724500"/>
            <a:ext cx="3609928" cy="2762865"/>
            <a:chOff x="2228227" y="4095135"/>
            <a:chExt cx="3609928" cy="2762865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05021" y="4095135"/>
              <a:ext cx="3333134" cy="2499851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608338" y="6550223"/>
              <a:ext cx="128413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Collection date</a:t>
              </a:r>
              <a:endParaRPr lang="en-US" sz="1400" dirty="0"/>
            </a:p>
          </p:txBody>
        </p:sp>
        <p:sp>
          <p:nvSpPr>
            <p:cNvPr id="8" name="TextBox 7"/>
            <p:cNvSpPr txBox="1"/>
            <p:nvPr/>
          </p:nvSpPr>
          <p:spPr>
            <a:xfrm rot="16200000">
              <a:off x="1783971" y="5174901"/>
              <a:ext cx="119629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smtClean="0"/>
                <a:t>Branch length</a:t>
              </a:r>
              <a:endParaRPr lang="en-US" sz="1400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822938" y="3813678"/>
            <a:ext cx="2806272" cy="2892289"/>
            <a:chOff x="9218580" y="115346"/>
            <a:chExt cx="2806272" cy="2892289"/>
          </a:xfrm>
        </p:grpSpPr>
        <p:pic>
          <p:nvPicPr>
            <p:cNvPr id="4" name="Picture 3" descr="figure_1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18580" y="115346"/>
              <a:ext cx="2806272" cy="2584512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9979649" y="2699858"/>
              <a:ext cx="100822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smtClean="0"/>
                <a:t>Generation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552473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6232" y="124871"/>
            <a:ext cx="10907568" cy="1325563"/>
          </a:xfrm>
        </p:spPr>
        <p:txBody>
          <a:bodyPr/>
          <a:lstStyle/>
          <a:p>
            <a:r>
              <a:rPr lang="en-US" dirty="0" smtClean="0"/>
              <a:t>Reflections on the Integration of Biology and 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562" y="1488356"/>
            <a:ext cx="10515600" cy="4351338"/>
          </a:xfrm>
        </p:spPr>
        <p:txBody>
          <a:bodyPr>
            <a:normAutofit/>
          </a:bodyPr>
          <a:lstStyle/>
          <a:p>
            <a:r>
              <a:rPr lang="en-US" sz="3600" dirty="0" smtClean="0"/>
              <a:t> Students see “Science without Borders”</a:t>
            </a:r>
          </a:p>
          <a:p>
            <a:r>
              <a:rPr lang="en-US" sz="3600" dirty="0"/>
              <a:t> </a:t>
            </a:r>
            <a:r>
              <a:rPr lang="en-US" sz="3600" dirty="0" smtClean="0"/>
              <a:t>Horizontal integration and reinforcement of material</a:t>
            </a:r>
          </a:p>
          <a:p>
            <a:r>
              <a:rPr lang="en-US" sz="3600" dirty="0"/>
              <a:t> </a:t>
            </a:r>
            <a:r>
              <a:rPr lang="en-US" sz="3600" dirty="0" smtClean="0"/>
              <a:t>Builds bridges between departments</a:t>
            </a:r>
          </a:p>
          <a:p>
            <a:pPr lvl="1"/>
            <a:r>
              <a:rPr lang="en-US" sz="3200" dirty="0" smtClean="0"/>
              <a:t>Research</a:t>
            </a:r>
          </a:p>
          <a:p>
            <a:pPr lvl="1"/>
            <a:r>
              <a:rPr lang="en-US" sz="3200" dirty="0" smtClean="0"/>
              <a:t>New courses and curricula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7956" y="4921954"/>
            <a:ext cx="7620000" cy="1651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70601" y="5098496"/>
            <a:ext cx="375970" cy="58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982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Mathematical and Computational Biology Major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34523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HMC core curriculum</a:t>
            </a:r>
          </a:p>
          <a:p>
            <a:r>
              <a:rPr lang="en-US" dirty="0" smtClean="0"/>
              <a:t>Introductory sequence</a:t>
            </a:r>
          </a:p>
          <a:p>
            <a:pPr lvl="1"/>
            <a:r>
              <a:rPr lang="en-US" dirty="0" smtClean="0"/>
              <a:t>Discrete math</a:t>
            </a:r>
          </a:p>
          <a:p>
            <a:pPr lvl="1"/>
            <a:r>
              <a:rPr lang="en-US" dirty="0" smtClean="0"/>
              <a:t>Biostatistics</a:t>
            </a:r>
          </a:p>
          <a:p>
            <a:pPr lvl="1"/>
            <a:r>
              <a:rPr lang="en-US" dirty="0" smtClean="0"/>
              <a:t>Intro to Mathematical and Computational Biology</a:t>
            </a:r>
          </a:p>
          <a:p>
            <a:pPr lvl="1"/>
            <a:r>
              <a:rPr lang="en-US" dirty="0" smtClean="0"/>
              <a:t>Introductory Biology Lab</a:t>
            </a:r>
          </a:p>
          <a:p>
            <a:r>
              <a:rPr lang="en-US" dirty="0" smtClean="0"/>
              <a:t>Biology Foundations:  2 courses, 1 seminar, 1 lab</a:t>
            </a:r>
          </a:p>
          <a:p>
            <a:r>
              <a:rPr lang="en-US" dirty="0" smtClean="0"/>
              <a:t>Mathematical and computational foundations:  5 courses, many choices</a:t>
            </a:r>
          </a:p>
          <a:p>
            <a:r>
              <a:rPr lang="en-US" dirty="0" smtClean="0"/>
              <a:t>1 elective</a:t>
            </a:r>
          </a:p>
          <a:p>
            <a:r>
              <a:rPr lang="en-US" dirty="0" smtClean="0"/>
              <a:t>Thesis or other capstone</a:t>
            </a:r>
          </a:p>
          <a:p>
            <a:r>
              <a:rPr lang="en-US" dirty="0" smtClean="0"/>
              <a:t>Colloquium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67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CS 5 Green </a:t>
            </a:r>
            <a:r>
              <a:rPr lang="en-US" dirty="0" smtClean="0"/>
              <a:t>course website:  </a:t>
            </a:r>
            <a:r>
              <a:rPr lang="en-US" dirty="0" smtClean="0">
                <a:latin typeface="Courier"/>
                <a:cs typeface="Courier"/>
                <a:hlinkClick r:id="rId2"/>
              </a:rPr>
              <a:t>www.cs.hmc.edu/cs5green</a:t>
            </a:r>
            <a:endParaRPr lang="en-US" dirty="0">
              <a:latin typeface="Courier"/>
              <a:cs typeface="Courier"/>
            </a:endParaRPr>
          </a:p>
          <a:p>
            <a:r>
              <a:rPr lang="en-US" dirty="0" smtClean="0">
                <a:cs typeface="Courier"/>
              </a:rPr>
              <a:t>Master set of homework problems</a:t>
            </a:r>
            <a:r>
              <a:rPr lang="en-US" dirty="0">
                <a:cs typeface="Courier"/>
              </a:rPr>
              <a:t>:  </a:t>
            </a:r>
            <a:r>
              <a:rPr lang="en-US" dirty="0" smtClean="0">
                <a:latin typeface="Courier"/>
                <a:cs typeface="Courier"/>
                <a:hlinkClick r:id="rId3"/>
              </a:rPr>
              <a:t>tinyurl.com/cs5greenHW</a:t>
            </a:r>
            <a:endParaRPr lang="en-US" dirty="0" smtClean="0">
              <a:latin typeface="Courier"/>
              <a:cs typeface="Courier"/>
            </a:endParaRPr>
          </a:p>
          <a:p>
            <a:r>
              <a:rPr lang="en-US" dirty="0">
                <a:cs typeface="Courier"/>
              </a:rPr>
              <a:t>Biology 52: </a:t>
            </a:r>
            <a:r>
              <a:rPr lang="en-US" sz="2400" dirty="0">
                <a:latin typeface="Courier" charset="0"/>
                <a:ea typeface="Courier" charset="0"/>
                <a:cs typeface="Courier" charset="0"/>
                <a:hlinkClick r:id="rId4"/>
              </a:rPr>
              <a:t>https://sites.google.com/a/g.hmc.edu/bio52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  <a:hlinkClick r:id="rId4"/>
              </a:rPr>
              <a:t>/</a:t>
            </a:r>
            <a:r>
              <a:rPr lang="en-US" sz="2400" dirty="0" smtClean="0">
                <a:cs typeface="Courier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345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>
          <a:xfrm>
            <a:off x="767644" y="110067"/>
            <a:ext cx="10972800" cy="1143000"/>
          </a:xfrm>
        </p:spPr>
        <p:txBody>
          <a:bodyPr>
            <a:normAutofit/>
          </a:bodyPr>
          <a:lstStyle/>
          <a:p>
            <a:pPr eaLnBrk="1" hangingPunct="1"/>
            <a:r>
              <a:rPr lang="en-US" sz="2800" dirty="0" smtClean="0"/>
              <a:t>Undergraduate Women in CS by Graduation Year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7645" y="1051983"/>
            <a:ext cx="10577219" cy="5486400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 flipV="1">
            <a:off x="9993827" y="3386378"/>
            <a:ext cx="582244" cy="1646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" name="Diamond 3"/>
          <p:cNvSpPr/>
          <p:nvPr/>
        </p:nvSpPr>
        <p:spPr>
          <a:xfrm>
            <a:off x="10363496" y="3268796"/>
            <a:ext cx="313553" cy="235165"/>
          </a:xfrm>
          <a:prstGeom prst="diamond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>
            <a:off x="9523783" y="3433410"/>
            <a:ext cx="581685" cy="1238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iamond 6"/>
          <p:cNvSpPr/>
          <p:nvPr/>
        </p:nvSpPr>
        <p:spPr>
          <a:xfrm>
            <a:off x="9892520" y="3433410"/>
            <a:ext cx="313553" cy="235165"/>
          </a:xfrm>
          <a:prstGeom prst="diamond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/>
          <p:cNvCxnSpPr/>
          <p:nvPr/>
        </p:nvCxnSpPr>
        <p:spPr>
          <a:xfrm flipV="1">
            <a:off x="8864204" y="3465522"/>
            <a:ext cx="659579" cy="7687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Diamond 26"/>
          <p:cNvSpPr/>
          <p:nvPr/>
        </p:nvSpPr>
        <p:spPr>
          <a:xfrm>
            <a:off x="9373346" y="3291072"/>
            <a:ext cx="313553" cy="235165"/>
          </a:xfrm>
          <a:prstGeom prst="diamond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1130377" y="3165078"/>
            <a:ext cx="58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14%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107797" y="1344744"/>
            <a:ext cx="5869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90"/>
                </a:solidFill>
              </a:rPr>
              <a:t>45%</a:t>
            </a:r>
            <a:endParaRPr lang="en-US" b="1" dirty="0">
              <a:solidFill>
                <a:srgbClr val="000090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551347" y="5630336"/>
            <a:ext cx="1455236" cy="1091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371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537" y="365125"/>
            <a:ext cx="11773675" cy="1325563"/>
          </a:xfrm>
        </p:spPr>
        <p:txBody>
          <a:bodyPr/>
          <a:lstStyle/>
          <a:p>
            <a:r>
              <a:rPr lang="en-US" dirty="0" smtClean="0"/>
              <a:t>Harvey Mudd College:  Biology + Computer Science </a:t>
            </a:r>
            <a:r>
              <a:rPr lang="en-US" dirty="0" smtClean="0"/>
              <a:t>CS 5 Green reunites Biology and CS!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07334" y="1237442"/>
            <a:ext cx="2990285" cy="2990285"/>
          </a:xfrm>
          <a:prstGeom prst="rect">
            <a:avLst/>
          </a:prstGeom>
        </p:spPr>
      </p:pic>
      <p:pic>
        <p:nvPicPr>
          <p:cNvPr id="8" name="Picture 19" descr="034"/>
          <p:cNvPicPr>
            <a:picLocks noChangeAspect="1" noChangeArrowheads="1"/>
          </p:cNvPicPr>
          <p:nvPr/>
        </p:nvPicPr>
        <p:blipFill>
          <a:blip r:embed="rId3"/>
          <a:srcRect l="11098" t="13744" r="48253" b="32138"/>
          <a:stretch>
            <a:fillRect/>
          </a:stretch>
        </p:blipFill>
        <p:spPr bwMode="auto">
          <a:xfrm>
            <a:off x="435839" y="2782595"/>
            <a:ext cx="3406440" cy="340238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522602" y="6325765"/>
            <a:ext cx="32714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CS 5 Green Friday lab session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90369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The Harvey </a:t>
            </a:r>
            <a:r>
              <a:rPr lang="en-US" dirty="0" err="1">
                <a:solidFill>
                  <a:srgbClr val="000000"/>
                </a:solidFill>
              </a:rPr>
              <a:t>Mudd</a:t>
            </a:r>
            <a:r>
              <a:rPr lang="en-US" dirty="0">
                <a:solidFill>
                  <a:srgbClr val="000000"/>
                </a:solidFill>
              </a:rPr>
              <a:t> Core Curriculum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5071" y="1892808"/>
            <a:ext cx="2989921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Fall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00FF"/>
                </a:solidFill>
              </a:rPr>
              <a:t>Computer Science</a:t>
            </a:r>
          </a:p>
          <a:p>
            <a:r>
              <a:rPr lang="en-US" sz="2800" dirty="0" smtClean="0"/>
              <a:t>Calculus + </a:t>
            </a:r>
            <a:r>
              <a:rPr lang="en-US" sz="2800" dirty="0" err="1" smtClean="0"/>
              <a:t>ProbStat</a:t>
            </a:r>
            <a:endParaRPr lang="en-US" sz="2800" dirty="0" smtClean="0"/>
          </a:p>
          <a:p>
            <a:r>
              <a:rPr lang="en-US" sz="2800" dirty="0" smtClean="0"/>
              <a:t>Physics + Writing</a:t>
            </a:r>
          </a:p>
          <a:p>
            <a:r>
              <a:rPr lang="en-US" sz="2800" dirty="0" smtClean="0"/>
              <a:t>Chemistry + lab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291994" y="1892808"/>
            <a:ext cx="2634054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Spring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8000"/>
                </a:solidFill>
              </a:rPr>
              <a:t>Biology</a:t>
            </a:r>
          </a:p>
          <a:p>
            <a:r>
              <a:rPr lang="en-US" sz="2800" dirty="0" smtClean="0"/>
              <a:t>Linear  + DE’s</a:t>
            </a:r>
          </a:p>
          <a:p>
            <a:r>
              <a:rPr lang="en-US" sz="2800" dirty="0" smtClean="0"/>
              <a:t>Mechanics + lab</a:t>
            </a:r>
          </a:p>
          <a:p>
            <a:r>
              <a:rPr lang="en-US" sz="2800" dirty="0" smtClean="0"/>
              <a:t>Chemistry </a:t>
            </a:r>
          </a:p>
          <a:p>
            <a:r>
              <a:rPr lang="en-US" sz="2800" dirty="0" smtClean="0"/>
              <a:t>Humanities 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540821" y="1892808"/>
            <a:ext cx="4392373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Sophomore Fall</a:t>
            </a:r>
          </a:p>
          <a:p>
            <a:endParaRPr lang="en-US" sz="2800" u="sng" dirty="0" smtClean="0"/>
          </a:p>
          <a:p>
            <a:r>
              <a:rPr lang="en-US" sz="2800" dirty="0" smtClean="0"/>
              <a:t>Systems Engineering</a:t>
            </a:r>
          </a:p>
          <a:p>
            <a:r>
              <a:rPr lang="en-US" sz="2800" dirty="0" smtClean="0"/>
              <a:t>Multivariable + Linear/DE’s II</a:t>
            </a:r>
          </a:p>
          <a:p>
            <a:r>
              <a:rPr lang="en-US" sz="2800" dirty="0" smtClean="0"/>
              <a:t>Electricity and Magnetism</a:t>
            </a:r>
          </a:p>
          <a:p>
            <a:r>
              <a:rPr lang="en-US" sz="2800" dirty="0" smtClean="0"/>
              <a:t>Multidisciplinary lab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65734" y="58959"/>
            <a:ext cx="1742835" cy="1833849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585071" y="5746341"/>
            <a:ext cx="3657071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14 week semester</a:t>
            </a:r>
            <a:endParaRPr lang="en-US" sz="3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012529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Computer Science 5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38200" y="1595020"/>
            <a:ext cx="9328195" cy="48320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Service (programming!)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Imperative, recursive, and object-oriented programming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Design, test, and debug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75-150 lines of programming each week</a:t>
            </a:r>
          </a:p>
          <a:p>
            <a:r>
              <a:rPr lang="en-US" sz="2800" dirty="0" smtClean="0"/>
              <a:t>Big Ideas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Algorithm design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Efficiency/complexity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Computability</a:t>
            </a:r>
          </a:p>
          <a:p>
            <a:pPr marL="914400" lvl="1" indent="-457200">
              <a:buFont typeface="Arial"/>
              <a:buChar char="•"/>
            </a:pPr>
            <a:r>
              <a:rPr lang="en-US" sz="2800" dirty="0" smtClean="0"/>
              <a:t>How computers work</a:t>
            </a:r>
          </a:p>
          <a:p>
            <a:r>
              <a:rPr lang="en-US" sz="2800" dirty="0" smtClean="0"/>
              <a:t>Capstone project (with some choice!)</a:t>
            </a:r>
          </a:p>
          <a:p>
            <a:pPr marL="457200" indent="-457200">
              <a:buFont typeface="Arial"/>
              <a:buChar char="•"/>
            </a:pPr>
            <a:endParaRPr lang="en-US" sz="28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320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The Harvey </a:t>
            </a:r>
            <a:r>
              <a:rPr lang="en-US" dirty="0" err="1">
                <a:solidFill>
                  <a:srgbClr val="000000"/>
                </a:solidFill>
              </a:rPr>
              <a:t>Mudd</a:t>
            </a:r>
            <a:r>
              <a:rPr lang="en-US" dirty="0">
                <a:solidFill>
                  <a:srgbClr val="000000"/>
                </a:solidFill>
              </a:rPr>
              <a:t> Core Curriculum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585071" y="1892808"/>
            <a:ext cx="2989921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Fall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00FF"/>
                </a:solidFill>
              </a:rPr>
              <a:t>Computer Science</a:t>
            </a:r>
          </a:p>
          <a:p>
            <a:r>
              <a:rPr lang="en-US" sz="2800" dirty="0" smtClean="0"/>
              <a:t>Calculus + </a:t>
            </a:r>
            <a:r>
              <a:rPr lang="en-US" sz="2800" dirty="0" err="1" smtClean="0"/>
              <a:t>ProbStat</a:t>
            </a:r>
            <a:endParaRPr lang="en-US" sz="2800" dirty="0" smtClean="0"/>
          </a:p>
          <a:p>
            <a:r>
              <a:rPr lang="en-US" sz="2800" dirty="0" smtClean="0"/>
              <a:t>Physics + Writing</a:t>
            </a:r>
          </a:p>
          <a:p>
            <a:r>
              <a:rPr lang="en-US" sz="2800" dirty="0" smtClean="0"/>
              <a:t>Chemistry + lab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4291994" y="1892808"/>
            <a:ext cx="2634054" cy="35394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Freshman Spring</a:t>
            </a:r>
          </a:p>
          <a:p>
            <a:endParaRPr lang="en-US" sz="2800" u="sng" dirty="0"/>
          </a:p>
          <a:p>
            <a:r>
              <a:rPr lang="en-US" sz="2800" b="1" dirty="0" smtClean="0">
                <a:solidFill>
                  <a:srgbClr val="008000"/>
                </a:solidFill>
              </a:rPr>
              <a:t>Biology</a:t>
            </a:r>
          </a:p>
          <a:p>
            <a:r>
              <a:rPr lang="en-US" sz="2800" dirty="0" smtClean="0"/>
              <a:t>Linear  + DE’s</a:t>
            </a:r>
          </a:p>
          <a:p>
            <a:r>
              <a:rPr lang="en-US" sz="2800" dirty="0" smtClean="0"/>
              <a:t>Mechanics + lab</a:t>
            </a:r>
          </a:p>
          <a:p>
            <a:r>
              <a:rPr lang="en-US" sz="2800" dirty="0" smtClean="0"/>
              <a:t>Chemistry </a:t>
            </a:r>
          </a:p>
          <a:p>
            <a:r>
              <a:rPr lang="en-US" sz="2800" dirty="0" smtClean="0"/>
              <a:t>Humanities </a:t>
            </a:r>
          </a:p>
          <a:p>
            <a:r>
              <a:rPr lang="en-US" sz="2800" dirty="0" smtClean="0"/>
              <a:t>Elective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7540821" y="1892808"/>
            <a:ext cx="4392373" cy="3108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 smtClean="0"/>
              <a:t>Sophomore Fall</a:t>
            </a:r>
          </a:p>
          <a:p>
            <a:endParaRPr lang="en-US" sz="2800" u="sng" dirty="0" smtClean="0"/>
          </a:p>
          <a:p>
            <a:r>
              <a:rPr lang="en-US" sz="2800" dirty="0" smtClean="0"/>
              <a:t>Systems Engineering</a:t>
            </a:r>
          </a:p>
          <a:p>
            <a:r>
              <a:rPr lang="en-US" sz="2800" dirty="0" smtClean="0"/>
              <a:t>Multivariable + Linear/DE’s II</a:t>
            </a:r>
          </a:p>
          <a:p>
            <a:r>
              <a:rPr lang="en-US" sz="2800" dirty="0" smtClean="0"/>
              <a:t>Electricity and Magnetism</a:t>
            </a:r>
          </a:p>
          <a:p>
            <a:r>
              <a:rPr lang="en-US" sz="2800" dirty="0" smtClean="0"/>
              <a:t>Multidisciplinary lab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71580" y="5376217"/>
            <a:ext cx="466756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CS 5 “Gold” (no prior experience)</a:t>
            </a:r>
          </a:p>
          <a:p>
            <a:r>
              <a:rPr lang="en-US" sz="2400" b="1" dirty="0" smtClean="0">
                <a:solidFill>
                  <a:srgbClr val="0000FF"/>
                </a:solidFill>
              </a:rPr>
              <a:t>CS 5  </a:t>
            </a:r>
            <a:r>
              <a:rPr lang="en-US" sz="2400" b="1" dirty="0" smtClean="0">
                <a:solidFill>
                  <a:srgbClr val="008000"/>
                </a:solidFill>
              </a:rPr>
              <a:t>“Green” </a:t>
            </a:r>
            <a:r>
              <a:rPr lang="en-US" sz="2400" b="1" dirty="0" smtClean="0">
                <a:solidFill>
                  <a:srgbClr val="0000FF"/>
                </a:solidFill>
              </a:rPr>
              <a:t>(no prior experience)</a:t>
            </a:r>
          </a:p>
          <a:p>
            <a:r>
              <a:rPr lang="en-US" sz="2000" dirty="0" smtClean="0"/>
              <a:t>CS 5 “Black” (AP-level background)</a:t>
            </a:r>
          </a:p>
          <a:p>
            <a:r>
              <a:rPr lang="en-US" sz="2000" dirty="0" smtClean="0"/>
              <a:t>CS 42 (crazy amounts of background)</a:t>
            </a:r>
            <a:endParaRPr lang="en-US" sz="2000" dirty="0"/>
          </a:p>
        </p:txBody>
      </p:sp>
      <p:sp>
        <p:nvSpPr>
          <p:cNvPr id="7" name="Rounded Rectangle 6"/>
          <p:cNvSpPr/>
          <p:nvPr/>
        </p:nvSpPr>
        <p:spPr>
          <a:xfrm>
            <a:off x="205457" y="5376217"/>
            <a:ext cx="4833687" cy="1379250"/>
          </a:xfrm>
          <a:prstGeom prst="roundRect">
            <a:avLst/>
          </a:prstGeom>
          <a:noFill/>
          <a:ln w="5715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wn Arrow 11"/>
          <p:cNvSpPr/>
          <p:nvPr/>
        </p:nvSpPr>
        <p:spPr>
          <a:xfrm>
            <a:off x="1886468" y="3230590"/>
            <a:ext cx="821828" cy="1960762"/>
          </a:xfrm>
          <a:prstGeom prst="downArrow">
            <a:avLst/>
          </a:prstGeom>
          <a:solidFill>
            <a:srgbClr val="0000FF">
              <a:alpha val="55000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65734" y="58959"/>
            <a:ext cx="1742835" cy="1833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4991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 5 </a:t>
            </a:r>
            <a:r>
              <a:rPr lang="en-US" dirty="0">
                <a:solidFill>
                  <a:srgbClr val="008000"/>
                </a:solidFill>
              </a:rPr>
              <a:t>Green</a:t>
            </a:r>
            <a:r>
              <a:rPr lang="en-US" dirty="0"/>
              <a:t>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Motivate computing </a:t>
            </a:r>
            <a:r>
              <a:rPr lang="en-US" sz="3200" dirty="0"/>
              <a:t>via compelling questions from </a:t>
            </a:r>
            <a:r>
              <a:rPr lang="en-US" sz="3200" dirty="0" smtClean="0"/>
              <a:t>Biology</a:t>
            </a:r>
          </a:p>
          <a:p>
            <a:r>
              <a:rPr lang="en-US" sz="3200" dirty="0" smtClean="0"/>
              <a:t>Teach CS 5 core content with emphasis on </a:t>
            </a:r>
            <a:r>
              <a:rPr lang="en-US" sz="3200" i="1" dirty="0" smtClean="0"/>
              <a:t>building tools </a:t>
            </a:r>
            <a:r>
              <a:rPr lang="en-US" sz="3200" dirty="0" smtClean="0"/>
              <a:t>to make </a:t>
            </a:r>
            <a:r>
              <a:rPr lang="en-US" sz="3200" i="1" dirty="0" smtClean="0"/>
              <a:t>discoveries</a:t>
            </a:r>
            <a:r>
              <a:rPr lang="en-US" sz="3200" dirty="0" smtClean="0"/>
              <a:t>!</a:t>
            </a:r>
          </a:p>
          <a:p>
            <a:r>
              <a:rPr lang="en-US" sz="3200" dirty="0" smtClean="0"/>
              <a:t>Students write everything “from scratch” (no magic!)</a:t>
            </a:r>
            <a:endParaRPr lang="en-US" sz="3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070601" y="5098496"/>
            <a:ext cx="375970" cy="587453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4106129" y="4424101"/>
            <a:ext cx="6522952" cy="1752862"/>
          </a:xfrm>
          <a:prstGeom prst="roundRect">
            <a:avLst/>
          </a:prstGeom>
          <a:solidFill>
            <a:srgbClr val="008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dirty="0" smtClean="0"/>
              <a:t>Co-taught by Biology and CS faculty members</a:t>
            </a:r>
          </a:p>
          <a:p>
            <a:r>
              <a:rPr lang="en-US" sz="2000" dirty="0" smtClean="0"/>
              <a:t>50 students each fall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Half HMC first-year students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 smtClean="0"/>
              <a:t>Half </a:t>
            </a:r>
            <a:r>
              <a:rPr lang="en-US" sz="2000" dirty="0" err="1" smtClean="0"/>
              <a:t>Pitzer</a:t>
            </a:r>
            <a:r>
              <a:rPr lang="en-US" sz="2000" dirty="0" smtClean="0"/>
              <a:t>, CMC, Pomona, Scripps life sciences students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97559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Unit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Python versus Pathogens!</a:t>
            </a:r>
          </a:p>
          <a:p>
            <a:pPr lvl="1"/>
            <a:r>
              <a:rPr lang="en-US" sz="2800" dirty="0"/>
              <a:t>Simple functions using</a:t>
            </a:r>
            <a:r>
              <a:rPr lang="en-US" sz="2800" dirty="0">
                <a:latin typeface="Courier"/>
                <a:cs typeface="Courier"/>
              </a:rPr>
              <a:t> </a:t>
            </a:r>
            <a:r>
              <a:rPr lang="en-US" sz="2800" dirty="0" smtClean="0">
                <a:latin typeface="Courier"/>
                <a:cs typeface="Courier"/>
              </a:rPr>
              <a:t>for </a:t>
            </a:r>
            <a:r>
              <a:rPr lang="en-US" sz="2800" dirty="0" smtClean="0"/>
              <a:t>and  </a:t>
            </a:r>
            <a:r>
              <a:rPr lang="en-US" sz="2800" dirty="0" smtClean="0">
                <a:latin typeface="Courier"/>
                <a:cs typeface="Courier"/>
              </a:rPr>
              <a:t>while</a:t>
            </a:r>
            <a:r>
              <a:rPr lang="en-US" sz="2800" dirty="0" smtClean="0"/>
              <a:t>  loops </a:t>
            </a:r>
            <a:r>
              <a:rPr lang="en-US" sz="2800" dirty="0"/>
              <a:t>to identify pathogenicity islands and ORFs</a:t>
            </a:r>
          </a:p>
          <a:p>
            <a:pPr lvl="1"/>
            <a:r>
              <a:rPr lang="en-US" sz="2800" dirty="0"/>
              <a:t>Use randomization to identify putative protein-coding genes</a:t>
            </a:r>
          </a:p>
          <a:p>
            <a:pPr lvl="1"/>
            <a:r>
              <a:rPr lang="en-US" sz="2800" dirty="0"/>
              <a:t>BLAST found genes to learn about them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40" y="4604132"/>
            <a:ext cx="2827510" cy="21559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478474" y="937003"/>
            <a:ext cx="94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 weeks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706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Unit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Are the mammalian and avian sex chromosomes homologous?</a:t>
            </a:r>
          </a:p>
          <a:p>
            <a:pPr lvl="1"/>
            <a:r>
              <a:rPr lang="en-US" sz="2800" dirty="0"/>
              <a:t>Introduce recursion to compute edit distance, sequence alignments, and related measures</a:t>
            </a:r>
          </a:p>
          <a:p>
            <a:pPr lvl="1"/>
            <a:r>
              <a:rPr lang="en-US" sz="2800" dirty="0" smtClean="0"/>
              <a:t>Dynamic programming to </a:t>
            </a:r>
            <a:r>
              <a:rPr lang="en-US" sz="2800" dirty="0"/>
              <a:t>make this efficient for long sequences</a:t>
            </a:r>
          </a:p>
          <a:p>
            <a:pPr lvl="1"/>
            <a:r>
              <a:rPr lang="en-US" sz="2800" dirty="0"/>
              <a:t>Design and test programs with multiple functions to solve a “large problem”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49" y="5361369"/>
            <a:ext cx="2561904" cy="139740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0601" y="5747454"/>
            <a:ext cx="1008013" cy="10080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478474" y="937003"/>
            <a:ext cx="9437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 weeks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103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1887</TotalTime>
  <Words>1229</Words>
  <Application>Microsoft Macintosh PowerPoint</Application>
  <PresentationFormat>Custom</PresentationFormat>
  <Paragraphs>343</Paragraphs>
  <Slides>29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Computing + Biology = Discovery</vt:lpstr>
      <vt:lpstr>Harvey Mudd College:  Biology + Computer Science So happy together since 1977</vt:lpstr>
      <vt:lpstr>Harvey Mudd College:  Biology + Computer Science CS 5 Green reunites Biology and CS!</vt:lpstr>
      <vt:lpstr>The Harvey Mudd Core Curriculum</vt:lpstr>
      <vt:lpstr>Computer Science 5</vt:lpstr>
      <vt:lpstr>The Harvey Mudd Core Curriculum</vt:lpstr>
      <vt:lpstr>CS 5 Green Objectives</vt:lpstr>
      <vt:lpstr>Unit 1</vt:lpstr>
      <vt:lpstr>Unit 2</vt:lpstr>
      <vt:lpstr>Unit 3</vt:lpstr>
      <vt:lpstr>RNA Folding</vt:lpstr>
      <vt:lpstr>Breadth</vt:lpstr>
      <vt:lpstr>Capstone Project</vt:lpstr>
      <vt:lpstr>Gene Regulatory Networks using Maximum Likelihood</vt:lpstr>
      <vt:lpstr>PowerPoint Presentation</vt:lpstr>
      <vt:lpstr>Data and Outcomes… (Fall 2014)</vt:lpstr>
      <vt:lpstr>The Harvey Mudd Core Curriculum</vt:lpstr>
      <vt:lpstr>Core Biology Course Context</vt:lpstr>
      <vt:lpstr>Core Biology Course Objectives</vt:lpstr>
      <vt:lpstr>Genes, Genomes and Human Health</vt:lpstr>
      <vt:lpstr>Question: why do some strains of Vibrio cause cholera and others don’t?</vt:lpstr>
      <vt:lpstr>A three week “methods” unit</vt:lpstr>
      <vt:lpstr>Building a probabilistic gene finder</vt:lpstr>
      <vt:lpstr>PowerPoint Presentation</vt:lpstr>
      <vt:lpstr>HIV Evolution Assignments</vt:lpstr>
      <vt:lpstr>Reflections on the Integration of Biology and CS</vt:lpstr>
      <vt:lpstr>Mathematical and Computational Biology Major</vt:lpstr>
      <vt:lpstr>Resources</vt:lpstr>
      <vt:lpstr>Undergraduate Women in CS by Graduation Year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Computing + Biology = Discovery</dc:title>
  <dc:creator>Microsoft Office User</dc:creator>
  <cp:lastModifiedBy>Ran Libeskind-Hadas</cp:lastModifiedBy>
  <cp:revision>103</cp:revision>
  <dcterms:created xsi:type="dcterms:W3CDTF">2015-11-04T18:04:54Z</dcterms:created>
  <dcterms:modified xsi:type="dcterms:W3CDTF">2017-04-07T16:00:40Z</dcterms:modified>
</cp:coreProperties>
</file>

<file path=docProps/thumbnail.jpeg>
</file>